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416" r:id="rId2"/>
    <p:sldId id="259" r:id="rId3"/>
    <p:sldId id="417" r:id="rId4"/>
    <p:sldId id="418" r:id="rId5"/>
    <p:sldId id="419" r:id="rId6"/>
    <p:sldId id="420" r:id="rId7"/>
    <p:sldId id="483" r:id="rId8"/>
    <p:sldId id="471" r:id="rId9"/>
    <p:sldId id="470" r:id="rId10"/>
    <p:sldId id="421" r:id="rId11"/>
    <p:sldId id="422" r:id="rId12"/>
    <p:sldId id="423" r:id="rId13"/>
    <p:sldId id="482" r:id="rId14"/>
    <p:sldId id="485" r:id="rId15"/>
    <p:sldId id="424" r:id="rId16"/>
    <p:sldId id="481" r:id="rId17"/>
    <p:sldId id="425" r:id="rId18"/>
    <p:sldId id="446" r:id="rId19"/>
    <p:sldId id="489" r:id="rId20"/>
    <p:sldId id="477" r:id="rId21"/>
    <p:sldId id="480" r:id="rId22"/>
    <p:sldId id="478" r:id="rId23"/>
    <p:sldId id="484" r:id="rId24"/>
    <p:sldId id="493" r:id="rId25"/>
    <p:sldId id="495" r:id="rId26"/>
    <p:sldId id="496" r:id="rId27"/>
    <p:sldId id="479" r:id="rId28"/>
    <p:sldId id="490" r:id="rId29"/>
    <p:sldId id="473" r:id="rId30"/>
    <p:sldId id="427" r:id="rId31"/>
    <p:sldId id="456" r:id="rId32"/>
    <p:sldId id="457" r:id="rId33"/>
    <p:sldId id="492" r:id="rId34"/>
    <p:sldId id="459" r:id="rId35"/>
    <p:sldId id="460" r:id="rId36"/>
    <p:sldId id="461" r:id="rId37"/>
    <p:sldId id="451" r:id="rId38"/>
    <p:sldId id="452" r:id="rId39"/>
    <p:sldId id="432" r:id="rId40"/>
    <p:sldId id="433" r:id="rId41"/>
    <p:sldId id="357" r:id="rId42"/>
    <p:sldId id="358" r:id="rId43"/>
    <p:sldId id="359" r:id="rId44"/>
    <p:sldId id="360" r:id="rId45"/>
    <p:sldId id="361" r:id="rId46"/>
    <p:sldId id="362" r:id="rId47"/>
    <p:sldId id="363" r:id="rId48"/>
    <p:sldId id="364" r:id="rId49"/>
    <p:sldId id="365" r:id="rId50"/>
    <p:sldId id="366" r:id="rId51"/>
    <p:sldId id="346" r:id="rId52"/>
    <p:sldId id="462" r:id="rId53"/>
    <p:sldId id="463" r:id="rId54"/>
    <p:sldId id="368" r:id="rId55"/>
    <p:sldId id="369" r:id="rId56"/>
    <p:sldId id="370" r:id="rId57"/>
    <p:sldId id="371" r:id="rId58"/>
    <p:sldId id="376" r:id="rId59"/>
    <p:sldId id="448" r:id="rId60"/>
    <p:sldId id="375" r:id="rId61"/>
    <p:sldId id="379" r:id="rId62"/>
    <p:sldId id="398" r:id="rId63"/>
    <p:sldId id="411" r:id="rId64"/>
    <p:sldId id="486" r:id="rId65"/>
    <p:sldId id="382" r:id="rId66"/>
    <p:sldId id="400" r:id="rId67"/>
    <p:sldId id="402" r:id="rId68"/>
    <p:sldId id="491" r:id="rId69"/>
    <p:sldId id="475" r:id="rId70"/>
    <p:sldId id="447" r:id="rId71"/>
    <p:sldId id="487" r:id="rId72"/>
    <p:sldId id="488" r:id="rId73"/>
    <p:sldId id="389" r:id="rId74"/>
    <p:sldId id="406" r:id="rId75"/>
    <p:sldId id="405" r:id="rId76"/>
    <p:sldId id="407" r:id="rId77"/>
    <p:sldId id="440" r:id="rId78"/>
    <p:sldId id="445" r:id="rId79"/>
    <p:sldId id="442" r:id="rId80"/>
    <p:sldId id="410" r:id="rId81"/>
    <p:sldId id="329" r:id="rId8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99"/>
    <a:srgbClr val="3366FF"/>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2" d="100"/>
          <a:sy n="112" d="100"/>
        </p:scale>
        <p:origin x="6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444"/>
    </p:cViewPr>
  </p:sorterViewPr>
  <p:notesViewPr>
    <p:cSldViewPr>
      <p:cViewPr varScale="1">
        <p:scale>
          <a:sx n="84" d="100"/>
          <a:sy n="84" d="100"/>
        </p:scale>
        <p:origin x="318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https://apdfl.sharepoint.com/sites/programsoperations/quality/Abuse%20Investigations/Presentations-Projects-Reports/Taskforce-Project-07-2015-Redacted-Data/Presentation-Daniell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https://apdfl.sharepoint.com/sites/programsoperations/quality/Abuse%20Investigations/Presentations-Projects-Reports/Taskforce-Project-07-2015-Redacted-Data/Presentation-Daniell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rgbClr val="3333CC"/>
                </a:solidFill>
              </a:rPr>
              <a:t>Top </a:t>
            </a:r>
            <a:r>
              <a:rPr lang="en-US" sz="2400" dirty="0" smtClean="0">
                <a:solidFill>
                  <a:srgbClr val="3333CC"/>
                </a:solidFill>
              </a:rPr>
              <a:t>10</a:t>
            </a:r>
            <a:r>
              <a:rPr lang="en-US" sz="2400" baseline="0" dirty="0" smtClean="0">
                <a:solidFill>
                  <a:srgbClr val="3333CC"/>
                </a:solidFill>
              </a:rPr>
              <a:t> </a:t>
            </a:r>
            <a:r>
              <a:rPr lang="en-US" sz="2400" dirty="0" smtClean="0">
                <a:solidFill>
                  <a:srgbClr val="3333CC"/>
                </a:solidFill>
              </a:rPr>
              <a:t>Verified Allegations - Adults</a:t>
            </a:r>
            <a:endParaRPr lang="en-US" sz="2400" dirty="0">
              <a:solidFill>
                <a:srgbClr val="3333CC"/>
              </a:solidFill>
            </a:endParaRPr>
          </a:p>
        </c:rich>
      </c:tx>
      <c:layout/>
      <c:overlay val="0"/>
      <c:spPr>
        <a:noFill/>
        <a:ln>
          <a:noFill/>
        </a:ln>
        <a:effectLst/>
      </c:spPr>
    </c:title>
    <c:autoTitleDeleted val="0"/>
    <c:plotArea>
      <c:layout/>
      <c:barChart>
        <c:barDir val="col"/>
        <c:grouping val="clustered"/>
        <c:varyColors val="0"/>
        <c:ser>
          <c:idx val="0"/>
          <c:order val="0"/>
          <c:tx>
            <c:strRef>
              <c:f>'New Charts'!$C$83</c:f>
              <c:strCache>
                <c:ptCount val="1"/>
                <c:pt idx="0">
                  <c:v># Verified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'New Charts'!$B$84:$B$93</c:f>
              <c:strCache>
                <c:ptCount val="10"/>
                <c:pt idx="0">
                  <c:v>Inadequate Supervision</c:v>
                </c:pt>
                <c:pt idx="1">
                  <c:v>Physical Injury</c:v>
                </c:pt>
                <c:pt idx="2">
                  <c:v>Exploitation</c:v>
                </c:pt>
                <c:pt idx="3">
                  <c:v>Medical Neglect</c:v>
                </c:pt>
                <c:pt idx="4">
                  <c:v>Environmental Hazards</c:v>
                </c:pt>
                <c:pt idx="5">
                  <c:v>Self Neglect</c:v>
                </c:pt>
                <c:pt idx="6">
                  <c:v>Sexual Abuse</c:v>
                </c:pt>
                <c:pt idx="7">
                  <c:v>Mental Injury</c:v>
                </c:pt>
                <c:pt idx="8">
                  <c:v>Bizarre Punishment</c:v>
                </c:pt>
                <c:pt idx="9">
                  <c:v>Confinement / Bizarre Punishment</c:v>
                </c:pt>
              </c:strCache>
            </c:strRef>
          </c:cat>
          <c:val>
            <c:numRef>
              <c:f>'New Charts'!$C$84:$C$93</c:f>
              <c:numCache>
                <c:formatCode>General</c:formatCode>
                <c:ptCount val="10"/>
                <c:pt idx="0">
                  <c:v>971</c:v>
                </c:pt>
                <c:pt idx="1">
                  <c:v>328</c:v>
                </c:pt>
                <c:pt idx="2">
                  <c:v>245</c:v>
                </c:pt>
                <c:pt idx="3">
                  <c:v>193</c:v>
                </c:pt>
                <c:pt idx="4">
                  <c:v>148</c:v>
                </c:pt>
                <c:pt idx="5">
                  <c:v>118</c:v>
                </c:pt>
                <c:pt idx="6">
                  <c:v>66</c:v>
                </c:pt>
                <c:pt idx="7">
                  <c:v>21</c:v>
                </c:pt>
                <c:pt idx="8">
                  <c:v>17</c:v>
                </c:pt>
                <c:pt idx="9">
                  <c:v>15</c:v>
                </c:pt>
              </c:numCache>
            </c:numRef>
          </c:val>
        </c:ser>
        <c:dLbls>
          <c:dLblPos val="outEnd"/>
          <c:showLegendKey val="0"/>
          <c:showVal val="1"/>
          <c:showCatName val="0"/>
          <c:showSerName val="0"/>
          <c:showPercent val="0"/>
          <c:showBubbleSize val="0"/>
        </c:dLbls>
        <c:gapWidth val="219"/>
        <c:overlap val="-27"/>
        <c:axId val="327437936"/>
        <c:axId val="327438328"/>
      </c:barChart>
      <c:catAx>
        <c:axId val="3274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438328"/>
        <c:crosses val="autoZero"/>
        <c:auto val="1"/>
        <c:lblAlgn val="ctr"/>
        <c:lblOffset val="100"/>
        <c:noMultiLvlLbl val="0"/>
      </c:catAx>
      <c:valAx>
        <c:axId val="3274383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7437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rgbClr val="3333CC"/>
                </a:solidFill>
              </a:rPr>
              <a:t>Top 10 Verified </a:t>
            </a:r>
            <a:r>
              <a:rPr lang="en-US" sz="2400" dirty="0" smtClean="0">
                <a:solidFill>
                  <a:srgbClr val="3333CC"/>
                </a:solidFill>
              </a:rPr>
              <a:t>Allegations </a:t>
            </a:r>
            <a:r>
              <a:rPr lang="en-US" sz="2400" dirty="0">
                <a:solidFill>
                  <a:srgbClr val="3333CC"/>
                </a:solidFill>
              </a:rPr>
              <a:t>- Children</a:t>
            </a:r>
          </a:p>
        </c:rich>
      </c:tx>
      <c:layout/>
      <c:overlay val="0"/>
      <c:spPr>
        <a:noFill/>
        <a:ln>
          <a:noFill/>
        </a:ln>
        <a:effectLst/>
      </c:spPr>
    </c:title>
    <c:autoTitleDeleted val="0"/>
    <c:plotArea>
      <c:layout/>
      <c:barChart>
        <c:barDir val="bar"/>
        <c:grouping val="clustered"/>
        <c:varyColors val="0"/>
        <c:ser>
          <c:idx val="0"/>
          <c:order val="0"/>
          <c:tx>
            <c:strRef>
              <c:f>'New Charts'!$C$99</c:f>
              <c:strCache>
                <c:ptCount val="1"/>
                <c:pt idx="0">
                  <c:v># Verified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'New Charts'!$B$100:$B$109</c:f>
              <c:strCache>
                <c:ptCount val="10"/>
                <c:pt idx="0">
                  <c:v>Sexual Abuse</c:v>
                </c:pt>
                <c:pt idx="1">
                  <c:v>Abandonment</c:v>
                </c:pt>
                <c:pt idx="2">
                  <c:v>Failure to Protect</c:v>
                </c:pt>
                <c:pt idx="3">
                  <c:v>Threatened Harm</c:v>
                </c:pt>
                <c:pt idx="4">
                  <c:v>Medical Neglect</c:v>
                </c:pt>
                <c:pt idx="5">
                  <c:v>Environmental Hazards</c:v>
                </c:pt>
                <c:pt idx="6">
                  <c:v>Physical Injury</c:v>
                </c:pt>
                <c:pt idx="7">
                  <c:v>Family Violence Threatens Child</c:v>
                </c:pt>
                <c:pt idx="8">
                  <c:v>Substance Misuse</c:v>
                </c:pt>
                <c:pt idx="9">
                  <c:v>Inadequate Supervision</c:v>
                </c:pt>
              </c:strCache>
            </c:strRef>
          </c:cat>
          <c:val>
            <c:numRef>
              <c:f>'New Charts'!$C$100:$C$109</c:f>
              <c:numCache>
                <c:formatCode>General</c:formatCode>
                <c:ptCount val="10"/>
                <c:pt idx="0">
                  <c:v>23</c:v>
                </c:pt>
                <c:pt idx="1">
                  <c:v>24</c:v>
                </c:pt>
                <c:pt idx="2">
                  <c:v>42</c:v>
                </c:pt>
                <c:pt idx="3">
                  <c:v>98</c:v>
                </c:pt>
                <c:pt idx="4">
                  <c:v>111</c:v>
                </c:pt>
                <c:pt idx="5">
                  <c:v>121</c:v>
                </c:pt>
                <c:pt idx="6">
                  <c:v>124</c:v>
                </c:pt>
                <c:pt idx="7">
                  <c:v>177</c:v>
                </c:pt>
                <c:pt idx="8">
                  <c:v>225</c:v>
                </c:pt>
                <c:pt idx="9">
                  <c:v>317</c:v>
                </c:pt>
              </c:numCache>
            </c:numRef>
          </c:val>
        </c:ser>
        <c:dLbls>
          <c:dLblPos val="outEnd"/>
          <c:showLegendKey val="0"/>
          <c:showVal val="1"/>
          <c:showCatName val="0"/>
          <c:showSerName val="0"/>
          <c:showPercent val="0"/>
          <c:showBubbleSize val="0"/>
        </c:dLbls>
        <c:gapWidth val="182"/>
        <c:axId val="327439112"/>
        <c:axId val="328304168"/>
      </c:barChart>
      <c:catAx>
        <c:axId val="327439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304168"/>
        <c:crosses val="autoZero"/>
        <c:auto val="1"/>
        <c:lblAlgn val="ctr"/>
        <c:lblOffset val="100"/>
        <c:noMultiLvlLbl val="0"/>
      </c:catAx>
      <c:valAx>
        <c:axId val="32830416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7439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2515"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2516"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2517"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8B1E16-33A3-4567-A6DA-CE57115631CF}" type="slidenum">
              <a:rPr lang="en-US"/>
              <a:pPr/>
              <a:t>‹#›</a:t>
            </a:fld>
            <a:endParaRPr lang="en-US"/>
          </a:p>
        </p:txBody>
      </p:sp>
    </p:spTree>
    <p:extLst>
      <p:ext uri="{BB962C8B-B14F-4D97-AF65-F5344CB8AC3E}">
        <p14:creationId xmlns:p14="http://schemas.microsoft.com/office/powerpoint/2010/main" val="208283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a:p>
        </p:txBody>
      </p:sp>
      <p:sp>
        <p:nvSpPr>
          <p:cNvPr id="921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a:p>
        </p:txBody>
      </p:sp>
      <p:sp>
        <p:nvSpPr>
          <p:cNvPr id="922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a:p>
        </p:txBody>
      </p:sp>
      <p:sp>
        <p:nvSpPr>
          <p:cNvPr id="922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AD1ED4B9-D7DE-4F80-BAE9-3DE0DC30A910}" type="slidenum">
              <a:rPr lang="en-US"/>
              <a:pPr/>
              <a:t>‹#›</a:t>
            </a:fld>
            <a:endParaRPr lang="en-US"/>
          </a:p>
        </p:txBody>
      </p:sp>
    </p:spTree>
    <p:extLst>
      <p:ext uri="{BB962C8B-B14F-4D97-AF65-F5344CB8AC3E}">
        <p14:creationId xmlns:p14="http://schemas.microsoft.com/office/powerpoint/2010/main" val="13243216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1</a:t>
            </a:fld>
            <a:endParaRPr lang="en-US"/>
          </a:p>
        </p:txBody>
      </p:sp>
    </p:spTree>
    <p:extLst>
      <p:ext uri="{BB962C8B-B14F-4D97-AF65-F5344CB8AC3E}">
        <p14:creationId xmlns:p14="http://schemas.microsoft.com/office/powerpoint/2010/main" val="187831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14</a:t>
            </a:fld>
            <a:endParaRPr lang="en-US"/>
          </a:p>
        </p:txBody>
      </p:sp>
    </p:spTree>
    <p:extLst>
      <p:ext uri="{BB962C8B-B14F-4D97-AF65-F5344CB8AC3E}">
        <p14:creationId xmlns:p14="http://schemas.microsoft.com/office/powerpoint/2010/main" val="201350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6D9C7-3CAC-4F9A-A1FF-5EA0D27CC1B4}" type="slidenum">
              <a:rPr lang="en-US"/>
              <a:pPr/>
              <a:t>15</a:t>
            </a:fld>
            <a:endParaRPr lang="en-US"/>
          </a:p>
        </p:txBody>
      </p:sp>
      <p:sp>
        <p:nvSpPr>
          <p:cNvPr id="216066" name="Rectangle 2"/>
          <p:cNvSpPr>
            <a:spLocks noGrp="1" noRot="1" noChangeAspect="1" noChangeArrowheads="1" noTextEdit="1"/>
          </p:cNvSpPr>
          <p:nvPr>
            <p:ph type="sldImg"/>
          </p:nvPr>
        </p:nvSpPr>
        <p:spPr>
          <a:xfrm>
            <a:off x="1119188" y="698500"/>
            <a:ext cx="4646612" cy="3484563"/>
          </a:xfrm>
          <a:ln/>
        </p:spPr>
      </p:sp>
      <p:sp>
        <p:nvSpPr>
          <p:cNvPr id="216067" name="Rectangle 3"/>
          <p:cNvSpPr>
            <a:spLocks noGrp="1" noChangeArrowheads="1"/>
          </p:cNvSpPr>
          <p:nvPr>
            <p:ph type="body" idx="1"/>
          </p:nvPr>
        </p:nvSpPr>
        <p:spPr>
          <a:xfrm>
            <a:off x="917575" y="4416425"/>
            <a:ext cx="5046663" cy="4181475"/>
          </a:xfrm>
        </p:spPr>
        <p:txBody>
          <a:bodyPr/>
          <a:lstStyle/>
          <a:p>
            <a:endParaRPr lang="en-US" sz="2400"/>
          </a:p>
        </p:txBody>
      </p:sp>
    </p:spTree>
    <p:extLst>
      <p:ext uri="{BB962C8B-B14F-4D97-AF65-F5344CB8AC3E}">
        <p14:creationId xmlns:p14="http://schemas.microsoft.com/office/powerpoint/2010/main" val="206861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16</a:t>
            </a:fld>
            <a:endParaRPr lang="en-US"/>
          </a:p>
        </p:txBody>
      </p:sp>
    </p:spTree>
    <p:extLst>
      <p:ext uri="{BB962C8B-B14F-4D97-AF65-F5344CB8AC3E}">
        <p14:creationId xmlns:p14="http://schemas.microsoft.com/office/powerpoint/2010/main" val="412272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12825-6FBB-40D2-A61F-92B41589480F}" type="slidenum">
              <a:rPr lang="en-US"/>
              <a:pPr/>
              <a:t>17</a:t>
            </a:fld>
            <a:endParaRPr lang="en-US"/>
          </a:p>
        </p:txBody>
      </p:sp>
      <p:sp>
        <p:nvSpPr>
          <p:cNvPr id="218114" name="Rectangle 2"/>
          <p:cNvSpPr>
            <a:spLocks noGrp="1" noRot="1" noChangeAspect="1" noChangeArrowheads="1" noTextEdit="1"/>
          </p:cNvSpPr>
          <p:nvPr>
            <p:ph type="sldImg"/>
          </p:nvPr>
        </p:nvSpPr>
        <p:spPr>
          <a:xfrm>
            <a:off x="1119188" y="698500"/>
            <a:ext cx="4646612" cy="3484563"/>
          </a:xfrm>
          <a:ln/>
        </p:spPr>
      </p:sp>
      <p:sp>
        <p:nvSpPr>
          <p:cNvPr id="218115"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3414127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18</a:t>
            </a:fld>
            <a:endParaRPr lang="en-US"/>
          </a:p>
        </p:txBody>
      </p:sp>
    </p:spTree>
    <p:extLst>
      <p:ext uri="{BB962C8B-B14F-4D97-AF65-F5344CB8AC3E}">
        <p14:creationId xmlns:p14="http://schemas.microsoft.com/office/powerpoint/2010/main" val="369371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19</a:t>
            </a:fld>
            <a:endParaRPr lang="en-US"/>
          </a:p>
        </p:txBody>
      </p:sp>
    </p:spTree>
    <p:extLst>
      <p:ext uri="{BB962C8B-B14F-4D97-AF65-F5344CB8AC3E}">
        <p14:creationId xmlns:p14="http://schemas.microsoft.com/office/powerpoint/2010/main" val="275001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20</a:t>
            </a:fld>
            <a:endParaRPr lang="en-US"/>
          </a:p>
        </p:txBody>
      </p:sp>
    </p:spTree>
    <p:extLst>
      <p:ext uri="{BB962C8B-B14F-4D97-AF65-F5344CB8AC3E}">
        <p14:creationId xmlns:p14="http://schemas.microsoft.com/office/powerpoint/2010/main" val="131309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21</a:t>
            </a:fld>
            <a:endParaRPr lang="en-US"/>
          </a:p>
        </p:txBody>
      </p:sp>
    </p:spTree>
    <p:extLst>
      <p:ext uri="{BB962C8B-B14F-4D97-AF65-F5344CB8AC3E}">
        <p14:creationId xmlns:p14="http://schemas.microsoft.com/office/powerpoint/2010/main" val="326136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22</a:t>
            </a:fld>
            <a:endParaRPr lang="en-US"/>
          </a:p>
        </p:txBody>
      </p:sp>
    </p:spTree>
    <p:extLst>
      <p:ext uri="{BB962C8B-B14F-4D97-AF65-F5344CB8AC3E}">
        <p14:creationId xmlns:p14="http://schemas.microsoft.com/office/powerpoint/2010/main" val="3998205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23</a:t>
            </a:fld>
            <a:endParaRPr lang="en-US"/>
          </a:p>
        </p:txBody>
      </p:sp>
    </p:spTree>
    <p:extLst>
      <p:ext uri="{BB962C8B-B14F-4D97-AF65-F5344CB8AC3E}">
        <p14:creationId xmlns:p14="http://schemas.microsoft.com/office/powerpoint/2010/main" val="39324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0656A-7270-4526-8877-40EBB1DED264}" type="slidenum">
              <a:rPr lang="en-US"/>
              <a:pPr/>
              <a:t>3</a:t>
            </a:fld>
            <a:endParaRPr lang="en-US"/>
          </a:p>
        </p:txBody>
      </p:sp>
      <p:sp>
        <p:nvSpPr>
          <p:cNvPr id="201730" name="Rectangle 2"/>
          <p:cNvSpPr>
            <a:spLocks noGrp="1" noRot="1" noChangeAspect="1" noChangeArrowheads="1" noTextEdit="1"/>
          </p:cNvSpPr>
          <p:nvPr>
            <p:ph type="sldImg"/>
          </p:nvPr>
        </p:nvSpPr>
        <p:spPr>
          <a:xfrm>
            <a:off x="1119188" y="698500"/>
            <a:ext cx="4646612" cy="3484563"/>
          </a:xfrm>
          <a:ln/>
        </p:spPr>
      </p:sp>
      <p:sp>
        <p:nvSpPr>
          <p:cNvPr id="201731"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865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24</a:t>
            </a:fld>
            <a:endParaRPr lang="en-US"/>
          </a:p>
        </p:txBody>
      </p:sp>
    </p:spTree>
    <p:extLst>
      <p:ext uri="{BB962C8B-B14F-4D97-AF65-F5344CB8AC3E}">
        <p14:creationId xmlns:p14="http://schemas.microsoft.com/office/powerpoint/2010/main" val="47695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6A5C9-A5E8-4D57-B3B0-819EA1179C46}" type="slidenum">
              <a:rPr lang="en-US"/>
              <a:pPr/>
              <a:t>27</a:t>
            </a:fld>
            <a:endParaRPr lang="en-US"/>
          </a:p>
        </p:txBody>
      </p:sp>
      <p:sp>
        <p:nvSpPr>
          <p:cNvPr id="319490" name="Rectangle 2"/>
          <p:cNvSpPr>
            <a:spLocks noGrp="1" noRot="1" noChangeAspect="1" noChangeArrowheads="1" noTextEdit="1"/>
          </p:cNvSpPr>
          <p:nvPr>
            <p:ph type="sldImg"/>
          </p:nvPr>
        </p:nvSpPr>
        <p:spPr>
          <a:xfrm>
            <a:off x="1119188" y="698500"/>
            <a:ext cx="4646612" cy="3484563"/>
          </a:xfrm>
          <a:ln/>
        </p:spPr>
      </p:sp>
      <p:sp>
        <p:nvSpPr>
          <p:cNvPr id="319491"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1939063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28</a:t>
            </a:fld>
            <a:endParaRPr lang="en-US"/>
          </a:p>
        </p:txBody>
      </p:sp>
    </p:spTree>
    <p:extLst>
      <p:ext uri="{BB962C8B-B14F-4D97-AF65-F5344CB8AC3E}">
        <p14:creationId xmlns:p14="http://schemas.microsoft.com/office/powerpoint/2010/main" val="4138944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29</a:t>
            </a:fld>
            <a:endParaRPr lang="en-US"/>
          </a:p>
        </p:txBody>
      </p:sp>
    </p:spTree>
    <p:extLst>
      <p:ext uri="{BB962C8B-B14F-4D97-AF65-F5344CB8AC3E}">
        <p14:creationId xmlns:p14="http://schemas.microsoft.com/office/powerpoint/2010/main" val="2700146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B2CCF-6C1E-414E-AC2C-7854C879D5C1}" type="slidenum">
              <a:rPr lang="en-US"/>
              <a:pPr/>
              <a:t>30</a:t>
            </a:fld>
            <a:endParaRPr lang="en-US"/>
          </a:p>
        </p:txBody>
      </p:sp>
      <p:sp>
        <p:nvSpPr>
          <p:cNvPr id="221186" name="Rectangle 2"/>
          <p:cNvSpPr>
            <a:spLocks noGrp="1" noRot="1" noChangeAspect="1" noChangeArrowheads="1" noTextEdit="1"/>
          </p:cNvSpPr>
          <p:nvPr>
            <p:ph type="sldImg"/>
          </p:nvPr>
        </p:nvSpPr>
        <p:spPr>
          <a:xfrm>
            <a:off x="1119188" y="698500"/>
            <a:ext cx="4646612" cy="3484563"/>
          </a:xfrm>
          <a:ln/>
        </p:spPr>
      </p:sp>
      <p:sp>
        <p:nvSpPr>
          <p:cNvPr id="221187"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2753068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0AB4A-B78F-4E26-B2AD-40ED6E2021B6}" type="slidenum">
              <a:rPr lang="en-US"/>
              <a:pPr/>
              <a:t>31</a:t>
            </a:fld>
            <a:endParaRPr lang="en-US"/>
          </a:p>
        </p:txBody>
      </p:sp>
      <p:sp>
        <p:nvSpPr>
          <p:cNvPr id="283650" name="Rectangle 2"/>
          <p:cNvSpPr>
            <a:spLocks noGrp="1" noRot="1" noChangeAspect="1" noChangeArrowheads="1" noTextEdit="1"/>
          </p:cNvSpPr>
          <p:nvPr>
            <p:ph type="sldImg"/>
          </p:nvPr>
        </p:nvSpPr>
        <p:spPr>
          <a:xfrm>
            <a:off x="1119188" y="698500"/>
            <a:ext cx="4646612" cy="3484563"/>
          </a:xfrm>
          <a:ln/>
        </p:spPr>
      </p:sp>
      <p:sp>
        <p:nvSpPr>
          <p:cNvPr id="283651"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3754608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8A9AD-8F0E-494C-B417-CF78264F029A}" type="slidenum">
              <a:rPr lang="en-US"/>
              <a:pPr/>
              <a:t>32</a:t>
            </a:fld>
            <a:endParaRPr lang="en-US"/>
          </a:p>
        </p:txBody>
      </p:sp>
      <p:sp>
        <p:nvSpPr>
          <p:cNvPr id="285698" name="Rectangle 2"/>
          <p:cNvSpPr>
            <a:spLocks noGrp="1" noRot="1" noChangeAspect="1" noChangeArrowheads="1" noTextEdit="1"/>
          </p:cNvSpPr>
          <p:nvPr>
            <p:ph type="sldImg"/>
          </p:nvPr>
        </p:nvSpPr>
        <p:spPr>
          <a:xfrm>
            <a:off x="1119188" y="698500"/>
            <a:ext cx="4646612" cy="3484563"/>
          </a:xfrm>
          <a:ln/>
        </p:spPr>
      </p:sp>
      <p:sp>
        <p:nvSpPr>
          <p:cNvPr id="285699"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42066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60CE3-5E71-4E62-89E4-31440D238625}" type="slidenum">
              <a:rPr lang="en-US"/>
              <a:pPr/>
              <a:t>37</a:t>
            </a:fld>
            <a:endParaRPr lang="en-US"/>
          </a:p>
        </p:txBody>
      </p:sp>
      <p:sp>
        <p:nvSpPr>
          <p:cNvPr id="272386" name="Rectangle 2"/>
          <p:cNvSpPr>
            <a:spLocks noGrp="1" noRot="1" noChangeAspect="1" noChangeArrowheads="1" noTextEdit="1"/>
          </p:cNvSpPr>
          <p:nvPr>
            <p:ph type="sldImg"/>
          </p:nvPr>
        </p:nvSpPr>
        <p:spPr>
          <a:xfrm>
            <a:off x="1119188" y="698500"/>
            <a:ext cx="4646612" cy="3484563"/>
          </a:xfrm>
          <a:ln/>
        </p:spPr>
      </p:sp>
      <p:sp>
        <p:nvSpPr>
          <p:cNvPr id="272387"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403956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89BB-51E9-4E98-AE38-1E99C418220B}" type="slidenum">
              <a:rPr lang="en-US"/>
              <a:pPr/>
              <a:t>38</a:t>
            </a:fld>
            <a:endParaRPr lang="en-US"/>
          </a:p>
        </p:txBody>
      </p:sp>
      <p:sp>
        <p:nvSpPr>
          <p:cNvPr id="274434" name="Rectangle 2"/>
          <p:cNvSpPr>
            <a:spLocks noGrp="1" noRot="1" noChangeAspect="1" noChangeArrowheads="1" noTextEdit="1"/>
          </p:cNvSpPr>
          <p:nvPr>
            <p:ph type="sldImg"/>
          </p:nvPr>
        </p:nvSpPr>
        <p:spPr>
          <a:xfrm>
            <a:off x="1119188" y="698500"/>
            <a:ext cx="4646612" cy="3484563"/>
          </a:xfrm>
          <a:ln/>
        </p:spPr>
      </p:sp>
      <p:sp>
        <p:nvSpPr>
          <p:cNvPr id="274435"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530491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11739-C6C1-43C5-81C7-B9C39A5FD4A0}" type="slidenum">
              <a:rPr lang="en-US"/>
              <a:pPr/>
              <a:t>59</a:t>
            </a:fld>
            <a:endParaRPr lang="en-US"/>
          </a:p>
        </p:txBody>
      </p:sp>
      <p:sp>
        <p:nvSpPr>
          <p:cNvPr id="267266" name="Rectangle 2"/>
          <p:cNvSpPr>
            <a:spLocks noGrp="1" noRot="1" noChangeAspect="1" noChangeArrowheads="1" noTextEdit="1"/>
          </p:cNvSpPr>
          <p:nvPr>
            <p:ph type="sldImg"/>
          </p:nvPr>
        </p:nvSpPr>
        <p:spPr>
          <a:xfrm>
            <a:off x="1119188" y="698500"/>
            <a:ext cx="4646612" cy="3484563"/>
          </a:xfrm>
          <a:ln/>
        </p:spPr>
      </p:sp>
      <p:sp>
        <p:nvSpPr>
          <p:cNvPr id="267267"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390434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CB17E-620F-45F7-BA96-BA2F51E5DF2B}" type="slidenum">
              <a:rPr lang="en-US"/>
              <a:pPr/>
              <a:t>4</a:t>
            </a:fld>
            <a:endParaRPr lang="en-US"/>
          </a:p>
        </p:txBody>
      </p:sp>
      <p:sp>
        <p:nvSpPr>
          <p:cNvPr id="203778" name="Rectangle 2"/>
          <p:cNvSpPr>
            <a:spLocks noGrp="1" noRot="1" noChangeAspect="1" noChangeArrowheads="1" noTextEdit="1"/>
          </p:cNvSpPr>
          <p:nvPr>
            <p:ph type="sldImg"/>
          </p:nvPr>
        </p:nvSpPr>
        <p:spPr>
          <a:xfrm>
            <a:off x="1119188" y="698500"/>
            <a:ext cx="4646612" cy="3484563"/>
          </a:xfrm>
          <a:ln/>
        </p:spPr>
      </p:sp>
      <p:sp>
        <p:nvSpPr>
          <p:cNvPr id="203779"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470211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9E2B5-DCE2-440A-9952-74B073BBE7CC}" type="slidenum">
              <a:rPr lang="en-US"/>
              <a:pPr/>
              <a:t>69</a:t>
            </a:fld>
            <a:endParaRPr lang="en-US"/>
          </a:p>
        </p:txBody>
      </p:sp>
      <p:sp>
        <p:nvSpPr>
          <p:cNvPr id="310274" name="Rectangle 2"/>
          <p:cNvSpPr>
            <a:spLocks noGrp="1" noRot="1" noChangeAspect="1" noChangeArrowheads="1" noTextEdit="1"/>
          </p:cNvSpPr>
          <p:nvPr>
            <p:ph type="sldImg"/>
          </p:nvPr>
        </p:nvSpPr>
        <p:spPr>
          <a:xfrm>
            <a:off x="1119188" y="698500"/>
            <a:ext cx="4646612" cy="3484563"/>
          </a:xfrm>
          <a:ln/>
        </p:spPr>
      </p:sp>
      <p:sp>
        <p:nvSpPr>
          <p:cNvPr id="310275"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3131379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F5A6E-FF36-4D47-A9B9-FF4A38B7A18D}" type="slidenum">
              <a:rPr lang="en-US"/>
              <a:pPr/>
              <a:t>77</a:t>
            </a:fld>
            <a:endParaRPr lang="en-US"/>
          </a:p>
        </p:txBody>
      </p:sp>
      <p:sp>
        <p:nvSpPr>
          <p:cNvPr id="244738" name="Rectangle 2"/>
          <p:cNvSpPr>
            <a:spLocks noGrp="1" noRot="1" noChangeAspect="1" noChangeArrowheads="1" noTextEdit="1"/>
          </p:cNvSpPr>
          <p:nvPr>
            <p:ph type="sldImg"/>
          </p:nvPr>
        </p:nvSpPr>
        <p:spPr>
          <a:xfrm>
            <a:off x="1119188" y="698500"/>
            <a:ext cx="4646612" cy="3484563"/>
          </a:xfrm>
          <a:ln/>
        </p:spPr>
      </p:sp>
      <p:sp>
        <p:nvSpPr>
          <p:cNvPr id="244739"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3574234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71F27-33E6-49B5-9CA7-6F4DE3C8E615}" type="slidenum">
              <a:rPr lang="en-US"/>
              <a:pPr/>
              <a:t>79</a:t>
            </a:fld>
            <a:endParaRPr lang="en-US"/>
          </a:p>
        </p:txBody>
      </p:sp>
      <p:sp>
        <p:nvSpPr>
          <p:cNvPr id="248834" name="Rectangle 2"/>
          <p:cNvSpPr>
            <a:spLocks noGrp="1" noRot="1" noChangeAspect="1" noChangeArrowheads="1" noTextEdit="1"/>
          </p:cNvSpPr>
          <p:nvPr>
            <p:ph type="sldImg"/>
          </p:nvPr>
        </p:nvSpPr>
        <p:spPr>
          <a:xfrm>
            <a:off x="1119188" y="698500"/>
            <a:ext cx="4646612" cy="3484563"/>
          </a:xfrm>
          <a:ln/>
        </p:spPr>
      </p:sp>
      <p:sp>
        <p:nvSpPr>
          <p:cNvPr id="248835"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400392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22E44-8B22-41D1-9CA6-9A6E261B570E}" type="slidenum">
              <a:rPr lang="en-US"/>
              <a:pPr/>
              <a:t>5</a:t>
            </a:fld>
            <a:endParaRPr lang="en-US"/>
          </a:p>
        </p:txBody>
      </p:sp>
      <p:sp>
        <p:nvSpPr>
          <p:cNvPr id="205826" name="Rectangle 2"/>
          <p:cNvSpPr>
            <a:spLocks noGrp="1" noRot="1" noChangeAspect="1" noChangeArrowheads="1" noTextEdit="1"/>
          </p:cNvSpPr>
          <p:nvPr>
            <p:ph type="sldImg"/>
          </p:nvPr>
        </p:nvSpPr>
        <p:spPr>
          <a:xfrm>
            <a:off x="1119188" y="698500"/>
            <a:ext cx="4646612" cy="3484563"/>
          </a:xfrm>
          <a:ln/>
        </p:spPr>
      </p:sp>
      <p:sp>
        <p:nvSpPr>
          <p:cNvPr id="205827" name="Rectangle 3"/>
          <p:cNvSpPr>
            <a:spLocks noGrp="1" noChangeArrowheads="1"/>
          </p:cNvSpPr>
          <p:nvPr>
            <p:ph type="body" idx="1"/>
          </p:nvPr>
        </p:nvSpPr>
        <p:spPr>
          <a:xfrm>
            <a:off x="917575" y="4416425"/>
            <a:ext cx="5046663" cy="4181475"/>
          </a:xfrm>
        </p:spPr>
        <p:txBody>
          <a:bodyPr/>
          <a:lstStyle/>
          <a:p>
            <a:endParaRPr lang="en-US" sz="2400"/>
          </a:p>
        </p:txBody>
      </p:sp>
    </p:spTree>
    <p:extLst>
      <p:ext uri="{BB962C8B-B14F-4D97-AF65-F5344CB8AC3E}">
        <p14:creationId xmlns:p14="http://schemas.microsoft.com/office/powerpoint/2010/main" val="423744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1FB0A-54B3-4A3E-A8CE-FAFC15BF920A}" type="slidenum">
              <a:rPr lang="en-US"/>
              <a:pPr/>
              <a:t>6</a:t>
            </a:fld>
            <a:endParaRPr lang="en-US"/>
          </a:p>
        </p:txBody>
      </p:sp>
      <p:sp>
        <p:nvSpPr>
          <p:cNvPr id="207874" name="Rectangle 2"/>
          <p:cNvSpPr>
            <a:spLocks noGrp="1" noRot="1" noChangeAspect="1" noChangeArrowheads="1" noTextEdit="1"/>
          </p:cNvSpPr>
          <p:nvPr>
            <p:ph type="sldImg"/>
          </p:nvPr>
        </p:nvSpPr>
        <p:spPr>
          <a:xfrm>
            <a:off x="1119188" y="698500"/>
            <a:ext cx="4646612" cy="3484563"/>
          </a:xfrm>
          <a:ln/>
        </p:spPr>
      </p:sp>
      <p:sp>
        <p:nvSpPr>
          <p:cNvPr id="207875" name="Rectangle 3"/>
          <p:cNvSpPr>
            <a:spLocks noGrp="1" noChangeArrowheads="1"/>
          </p:cNvSpPr>
          <p:nvPr>
            <p:ph type="body" idx="1"/>
          </p:nvPr>
        </p:nvSpPr>
        <p:spPr>
          <a:xfrm>
            <a:off x="917575" y="4416425"/>
            <a:ext cx="5046663" cy="4181475"/>
          </a:xfrm>
        </p:spPr>
        <p:txBody>
          <a:bodyPr/>
          <a:lstStyle/>
          <a:p>
            <a:endParaRPr lang="en-US" sz="2400"/>
          </a:p>
        </p:txBody>
      </p:sp>
    </p:spTree>
    <p:extLst>
      <p:ext uri="{BB962C8B-B14F-4D97-AF65-F5344CB8AC3E}">
        <p14:creationId xmlns:p14="http://schemas.microsoft.com/office/powerpoint/2010/main" val="301258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94238-B973-441E-87E9-C45E7FE6B61B}" type="slidenum">
              <a:rPr lang="en-US"/>
              <a:pPr/>
              <a:t>10</a:t>
            </a:fld>
            <a:endParaRPr lang="en-US"/>
          </a:p>
        </p:txBody>
      </p:sp>
      <p:sp>
        <p:nvSpPr>
          <p:cNvPr id="209922" name="Rectangle 2"/>
          <p:cNvSpPr>
            <a:spLocks noGrp="1" noRot="1" noChangeAspect="1" noChangeArrowheads="1" noTextEdit="1"/>
          </p:cNvSpPr>
          <p:nvPr>
            <p:ph type="sldImg"/>
          </p:nvPr>
        </p:nvSpPr>
        <p:spPr>
          <a:xfrm>
            <a:off x="1119188" y="698500"/>
            <a:ext cx="4646612" cy="3484563"/>
          </a:xfrm>
          <a:ln/>
        </p:spPr>
      </p:sp>
      <p:sp>
        <p:nvSpPr>
          <p:cNvPr id="209923" name="Rectangle 3"/>
          <p:cNvSpPr>
            <a:spLocks noGrp="1" noChangeArrowheads="1"/>
          </p:cNvSpPr>
          <p:nvPr>
            <p:ph type="body" idx="1"/>
          </p:nvPr>
        </p:nvSpPr>
        <p:spPr>
          <a:xfrm>
            <a:off x="917575" y="4416425"/>
            <a:ext cx="5046663" cy="4181475"/>
          </a:xfrm>
        </p:spPr>
        <p:txBody>
          <a:bodyPr/>
          <a:lstStyle/>
          <a:p>
            <a:endParaRPr lang="en-US" sz="2400"/>
          </a:p>
        </p:txBody>
      </p:sp>
    </p:spTree>
    <p:extLst>
      <p:ext uri="{BB962C8B-B14F-4D97-AF65-F5344CB8AC3E}">
        <p14:creationId xmlns:p14="http://schemas.microsoft.com/office/powerpoint/2010/main" val="161204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BE795-EF19-49B1-A2A0-0C652027FBB7}" type="slidenum">
              <a:rPr lang="en-US"/>
              <a:pPr/>
              <a:t>11</a:t>
            </a:fld>
            <a:endParaRPr lang="en-US"/>
          </a:p>
        </p:txBody>
      </p:sp>
      <p:sp>
        <p:nvSpPr>
          <p:cNvPr id="211970" name="Rectangle 2"/>
          <p:cNvSpPr>
            <a:spLocks noGrp="1" noRot="1" noChangeAspect="1" noChangeArrowheads="1" noTextEdit="1"/>
          </p:cNvSpPr>
          <p:nvPr>
            <p:ph type="sldImg"/>
          </p:nvPr>
        </p:nvSpPr>
        <p:spPr>
          <a:xfrm>
            <a:off x="1119188" y="698500"/>
            <a:ext cx="4646612" cy="3484563"/>
          </a:xfrm>
          <a:ln/>
        </p:spPr>
      </p:sp>
      <p:sp>
        <p:nvSpPr>
          <p:cNvPr id="211971" name="Rectangle 3"/>
          <p:cNvSpPr>
            <a:spLocks noGrp="1" noChangeArrowheads="1"/>
          </p:cNvSpPr>
          <p:nvPr>
            <p:ph type="body" idx="1"/>
          </p:nvPr>
        </p:nvSpPr>
        <p:spPr>
          <a:xfrm>
            <a:off x="917575" y="4416425"/>
            <a:ext cx="5046663" cy="4181475"/>
          </a:xfrm>
        </p:spPr>
        <p:txBody>
          <a:bodyPr/>
          <a:lstStyle/>
          <a:p>
            <a:endParaRPr lang="en-US" sz="2400"/>
          </a:p>
        </p:txBody>
      </p:sp>
    </p:spTree>
    <p:extLst>
      <p:ext uri="{BB962C8B-B14F-4D97-AF65-F5344CB8AC3E}">
        <p14:creationId xmlns:p14="http://schemas.microsoft.com/office/powerpoint/2010/main" val="2164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2D1B3-7176-4A49-853C-E860210D9867}" type="slidenum">
              <a:rPr lang="en-US"/>
              <a:pPr/>
              <a:t>12</a:t>
            </a:fld>
            <a:endParaRPr lang="en-US"/>
          </a:p>
        </p:txBody>
      </p:sp>
      <p:sp>
        <p:nvSpPr>
          <p:cNvPr id="214018" name="Rectangle 2"/>
          <p:cNvSpPr>
            <a:spLocks noGrp="1" noRot="1" noChangeAspect="1" noChangeArrowheads="1" noTextEdit="1"/>
          </p:cNvSpPr>
          <p:nvPr>
            <p:ph type="sldImg"/>
          </p:nvPr>
        </p:nvSpPr>
        <p:spPr>
          <a:xfrm>
            <a:off x="1119188" y="698500"/>
            <a:ext cx="4646612" cy="3484563"/>
          </a:xfrm>
          <a:ln/>
        </p:spPr>
      </p:sp>
      <p:sp>
        <p:nvSpPr>
          <p:cNvPr id="214019" name="Rectangle 3"/>
          <p:cNvSpPr>
            <a:spLocks noGrp="1" noChangeArrowheads="1"/>
          </p:cNvSpPr>
          <p:nvPr>
            <p:ph type="body" idx="1"/>
          </p:nvPr>
        </p:nvSpPr>
        <p:spPr>
          <a:xfrm>
            <a:off x="917575" y="4416425"/>
            <a:ext cx="5046663" cy="4181475"/>
          </a:xfrm>
        </p:spPr>
        <p:txBody>
          <a:bodyPr/>
          <a:lstStyle/>
          <a:p>
            <a:endParaRPr lang="en-US"/>
          </a:p>
        </p:txBody>
      </p:sp>
    </p:spTree>
    <p:extLst>
      <p:ext uri="{BB962C8B-B14F-4D97-AF65-F5344CB8AC3E}">
        <p14:creationId xmlns:p14="http://schemas.microsoft.com/office/powerpoint/2010/main" val="140023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ED4B9-D7DE-4F80-BAE9-3DE0DC30A910}" type="slidenum">
              <a:rPr lang="en-US" smtClean="0"/>
              <a:pPr/>
              <a:t>13</a:t>
            </a:fld>
            <a:endParaRPr lang="en-US"/>
          </a:p>
        </p:txBody>
      </p:sp>
    </p:spTree>
    <p:extLst>
      <p:ext uri="{BB962C8B-B14F-4D97-AF65-F5344CB8AC3E}">
        <p14:creationId xmlns:p14="http://schemas.microsoft.com/office/powerpoint/2010/main" val="237891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105222-E8B5-4E69-A99C-F2EE035C3B9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886BCD-92C9-4B5C-9FE5-7ADC68014D0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4000EB-FB3F-4BB6-AA09-0885F76C845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438400"/>
            <a:ext cx="40386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438400"/>
            <a:ext cx="4038600" cy="36877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459E1DC-0E6F-4900-8775-E6350F61042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2438400"/>
            <a:ext cx="4038600" cy="3687763"/>
          </a:xfrm>
        </p:spPr>
        <p:txBody>
          <a:bodyPr/>
          <a:lstStyle/>
          <a:p>
            <a:endParaRPr lang="en-US"/>
          </a:p>
        </p:txBody>
      </p:sp>
      <p:sp>
        <p:nvSpPr>
          <p:cNvPr id="4" name="Text Placeholder 3"/>
          <p:cNvSpPr>
            <a:spLocks noGrp="1"/>
          </p:cNvSpPr>
          <p:nvPr>
            <p:ph type="body" sz="half" idx="2"/>
          </p:nvPr>
        </p:nvSpPr>
        <p:spPr>
          <a:xfrm>
            <a:off x="4648200" y="2438400"/>
            <a:ext cx="40386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7F212CB-FA33-48F9-A89D-603B2894B2D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438400"/>
            <a:ext cx="8229600" cy="36877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382C4F5-27AF-42A0-B6EE-24AF02132BC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2438400"/>
            <a:ext cx="8229600" cy="36877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4623E3D-7C3A-4410-A491-4B8BDCE3FEF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830702-32BF-4A49-B370-90BD66217E4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3E7D82-B8BD-4CA7-A8A0-F4862A80D89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9D43C8-1050-448E-82CF-E64BC5D640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C385262-3073-44DB-AA21-F30F9F0A8E8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BAE1AEC-A80A-45C0-8B8A-C57A899C1CF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DFB451-C131-48A0-B8C2-98F391B2073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14CBC8-3498-43C5-B1F5-53F2AC812EA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6D6235-C7FD-4B52-A6E5-005609D2120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438400"/>
            <a:ext cx="8229600" cy="3687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977BA8-1291-4EC4-A589-62AE388C1372}" type="slidenum">
              <a:rPr lang="en-US"/>
              <a:pPr/>
              <a:t>‹#›</a:t>
            </a:fld>
            <a:endParaRPr lang="en-US"/>
          </a:p>
        </p:txBody>
      </p:sp>
      <p:sp>
        <p:nvSpPr>
          <p:cNvPr id="1031" name="Rectangle 7"/>
          <p:cNvSpPr>
            <a:spLocks noChangeArrowheads="1"/>
          </p:cNvSpPr>
          <p:nvPr/>
        </p:nvSpPr>
        <p:spPr bwMode="auto">
          <a:xfrm>
            <a:off x="0" y="0"/>
            <a:ext cx="9144000" cy="60960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032" name="Line 8"/>
          <p:cNvSpPr>
            <a:spLocks noChangeShapeType="1"/>
          </p:cNvSpPr>
          <p:nvPr/>
        </p:nvSpPr>
        <p:spPr bwMode="auto">
          <a:xfrm>
            <a:off x="0" y="609600"/>
            <a:ext cx="9144000" cy="0"/>
          </a:xfrm>
          <a:prstGeom prst="line">
            <a:avLst/>
          </a:prstGeom>
          <a:noFill/>
          <a:ln w="130175">
            <a:solidFill>
              <a:srgbClr val="000080"/>
            </a:solidFill>
            <a:round/>
            <a:headEnd/>
            <a:tailEnd/>
          </a:ln>
          <a:effectLst/>
        </p:spPr>
        <p:txBody>
          <a:bodyPr/>
          <a:lstStyle/>
          <a:p>
            <a:endParaRPr lang="en-US"/>
          </a:p>
        </p:txBody>
      </p:sp>
      <p:sp>
        <p:nvSpPr>
          <p:cNvPr id="1033" name="Line 9"/>
          <p:cNvSpPr>
            <a:spLocks noChangeShapeType="1"/>
          </p:cNvSpPr>
          <p:nvPr/>
        </p:nvSpPr>
        <p:spPr bwMode="auto">
          <a:xfrm>
            <a:off x="0" y="457200"/>
            <a:ext cx="9144000" cy="0"/>
          </a:xfrm>
          <a:prstGeom prst="line">
            <a:avLst/>
          </a:prstGeom>
          <a:noFill/>
          <a:ln w="130175">
            <a:solidFill>
              <a:srgbClr val="000080"/>
            </a:solidFill>
            <a:round/>
            <a:headEnd/>
            <a:tailEnd/>
          </a:ln>
          <a:effectLst/>
        </p:spPr>
        <p:txBody>
          <a:bodyPr/>
          <a:lstStyle/>
          <a:p>
            <a:endParaRPr lang="en-US"/>
          </a:p>
        </p:txBody>
      </p:sp>
      <p:pic>
        <p:nvPicPr>
          <p:cNvPr id="1034" name="Picture 10" descr="small APD"/>
          <p:cNvPicPr>
            <a:picLocks noChangeAspect="1" noChangeArrowheads="1"/>
          </p:cNvPicPr>
          <p:nvPr/>
        </p:nvPicPr>
        <p:blipFill>
          <a:blip r:embed="rId17"/>
          <a:srcRect/>
          <a:stretch>
            <a:fillRect/>
          </a:stretch>
        </p:blipFill>
        <p:spPr bwMode="auto">
          <a:xfrm>
            <a:off x="0" y="6381750"/>
            <a:ext cx="809625" cy="4762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rtl="0" fontAlgn="base">
        <a:spcBef>
          <a:spcPct val="0"/>
        </a:spcBef>
        <a:spcAft>
          <a:spcPct val="0"/>
        </a:spcAft>
        <a:defRPr sz="4400">
          <a:solidFill>
            <a:srgbClr val="000099"/>
          </a:solidFill>
          <a:latin typeface="+mj-lt"/>
          <a:ea typeface="+mj-ea"/>
          <a:cs typeface="+mj-cs"/>
        </a:defRPr>
      </a:lvl1pPr>
      <a:lvl2pPr algn="l" rtl="0" fontAlgn="base">
        <a:spcBef>
          <a:spcPct val="0"/>
        </a:spcBef>
        <a:spcAft>
          <a:spcPct val="0"/>
        </a:spcAft>
        <a:defRPr sz="4400">
          <a:solidFill>
            <a:srgbClr val="000099"/>
          </a:solidFill>
          <a:latin typeface="Arial" charset="0"/>
        </a:defRPr>
      </a:lvl2pPr>
      <a:lvl3pPr algn="l" rtl="0" fontAlgn="base">
        <a:spcBef>
          <a:spcPct val="0"/>
        </a:spcBef>
        <a:spcAft>
          <a:spcPct val="0"/>
        </a:spcAft>
        <a:defRPr sz="4400">
          <a:solidFill>
            <a:srgbClr val="000099"/>
          </a:solidFill>
          <a:latin typeface="Arial" charset="0"/>
        </a:defRPr>
      </a:lvl3pPr>
      <a:lvl4pPr algn="l" rtl="0" fontAlgn="base">
        <a:spcBef>
          <a:spcPct val="0"/>
        </a:spcBef>
        <a:spcAft>
          <a:spcPct val="0"/>
        </a:spcAft>
        <a:defRPr sz="4400">
          <a:solidFill>
            <a:srgbClr val="000099"/>
          </a:solidFill>
          <a:latin typeface="Arial" charset="0"/>
        </a:defRPr>
      </a:lvl4pPr>
      <a:lvl5pPr algn="l" rtl="0" fontAlgn="base">
        <a:spcBef>
          <a:spcPct val="0"/>
        </a:spcBef>
        <a:spcAft>
          <a:spcPct val="0"/>
        </a:spcAft>
        <a:defRPr sz="4400">
          <a:solidFill>
            <a:srgbClr val="000099"/>
          </a:solidFill>
          <a:latin typeface="Arial" charset="0"/>
        </a:defRPr>
      </a:lvl5pPr>
      <a:lvl6pPr marL="457200" algn="l" rtl="0" fontAlgn="base">
        <a:spcBef>
          <a:spcPct val="0"/>
        </a:spcBef>
        <a:spcAft>
          <a:spcPct val="0"/>
        </a:spcAft>
        <a:defRPr sz="4400">
          <a:solidFill>
            <a:srgbClr val="000099"/>
          </a:solidFill>
          <a:latin typeface="Arial" charset="0"/>
        </a:defRPr>
      </a:lvl6pPr>
      <a:lvl7pPr marL="914400" algn="l" rtl="0" fontAlgn="base">
        <a:spcBef>
          <a:spcPct val="0"/>
        </a:spcBef>
        <a:spcAft>
          <a:spcPct val="0"/>
        </a:spcAft>
        <a:defRPr sz="4400">
          <a:solidFill>
            <a:srgbClr val="000099"/>
          </a:solidFill>
          <a:latin typeface="Arial" charset="0"/>
        </a:defRPr>
      </a:lvl7pPr>
      <a:lvl8pPr marL="1371600" algn="l" rtl="0" fontAlgn="base">
        <a:spcBef>
          <a:spcPct val="0"/>
        </a:spcBef>
        <a:spcAft>
          <a:spcPct val="0"/>
        </a:spcAft>
        <a:defRPr sz="4400">
          <a:solidFill>
            <a:srgbClr val="000099"/>
          </a:solidFill>
          <a:latin typeface="Arial" charset="0"/>
        </a:defRPr>
      </a:lvl8pPr>
      <a:lvl9pPr marL="1828800" algn="l" rtl="0" fontAlgn="base">
        <a:spcBef>
          <a:spcPct val="0"/>
        </a:spcBef>
        <a:spcAft>
          <a:spcPct val="0"/>
        </a:spcAft>
        <a:defRPr sz="4400">
          <a:solidFill>
            <a:srgbClr val="000099"/>
          </a:solidFill>
          <a:latin typeface="Arial" charset="0"/>
        </a:defRPr>
      </a:lvl9pPr>
    </p:titleStyle>
    <p:bodyStyle>
      <a:lvl1pPr marL="342900" indent="-342900" algn="l" rtl="0" fontAlgn="base">
        <a:spcBef>
          <a:spcPct val="20000"/>
        </a:spcBef>
        <a:spcAft>
          <a:spcPct val="0"/>
        </a:spcAft>
        <a:buChar char="•"/>
        <a:defRPr sz="3200">
          <a:solidFill>
            <a:srgbClr val="3333CC"/>
          </a:solidFill>
          <a:latin typeface="+mn-lt"/>
          <a:ea typeface="+mn-ea"/>
          <a:cs typeface="+mn-cs"/>
        </a:defRPr>
      </a:lvl1pPr>
      <a:lvl2pPr marL="742950" indent="-285750" algn="l" rtl="0" fontAlgn="base">
        <a:spcBef>
          <a:spcPct val="20000"/>
        </a:spcBef>
        <a:spcAft>
          <a:spcPct val="0"/>
        </a:spcAft>
        <a:buChar char="–"/>
        <a:defRPr sz="2800">
          <a:solidFill>
            <a:srgbClr val="3333CC"/>
          </a:solidFill>
          <a:latin typeface="+mn-lt"/>
        </a:defRPr>
      </a:lvl2pPr>
      <a:lvl3pPr marL="1143000" indent="-228600" algn="l" rtl="0" fontAlgn="base">
        <a:spcBef>
          <a:spcPct val="20000"/>
        </a:spcBef>
        <a:spcAft>
          <a:spcPct val="0"/>
        </a:spcAft>
        <a:buChar char="•"/>
        <a:defRPr sz="2400">
          <a:solidFill>
            <a:srgbClr val="3333CC"/>
          </a:solidFill>
          <a:latin typeface="+mn-lt"/>
        </a:defRPr>
      </a:lvl3pPr>
      <a:lvl4pPr marL="1600200" indent="-228600" algn="l" rtl="0" fontAlgn="base">
        <a:spcBef>
          <a:spcPct val="20000"/>
        </a:spcBef>
        <a:spcAft>
          <a:spcPct val="0"/>
        </a:spcAft>
        <a:buChar char="–"/>
        <a:defRPr sz="2000">
          <a:solidFill>
            <a:srgbClr val="3333CC"/>
          </a:solidFill>
          <a:latin typeface="+mn-lt"/>
        </a:defRPr>
      </a:lvl4pPr>
      <a:lvl5pPr marL="2057400" indent="-228600" algn="l" rtl="0" fontAlgn="base">
        <a:spcBef>
          <a:spcPct val="20000"/>
        </a:spcBef>
        <a:spcAft>
          <a:spcPct val="0"/>
        </a:spcAft>
        <a:buChar char="»"/>
        <a:defRPr sz="2000">
          <a:solidFill>
            <a:srgbClr val="3333CC"/>
          </a:solidFill>
          <a:latin typeface="+mn-lt"/>
        </a:defRPr>
      </a:lvl5pPr>
      <a:lvl6pPr marL="2514600" indent="-228600" algn="l" rtl="0" fontAlgn="base">
        <a:spcBef>
          <a:spcPct val="20000"/>
        </a:spcBef>
        <a:spcAft>
          <a:spcPct val="0"/>
        </a:spcAft>
        <a:buChar char="»"/>
        <a:defRPr sz="2000">
          <a:solidFill>
            <a:srgbClr val="3333CC"/>
          </a:solidFill>
          <a:latin typeface="+mn-lt"/>
        </a:defRPr>
      </a:lvl6pPr>
      <a:lvl7pPr marL="2971800" indent="-228600" algn="l" rtl="0" fontAlgn="base">
        <a:spcBef>
          <a:spcPct val="20000"/>
        </a:spcBef>
        <a:spcAft>
          <a:spcPct val="0"/>
        </a:spcAft>
        <a:buChar char="»"/>
        <a:defRPr sz="2000">
          <a:solidFill>
            <a:srgbClr val="3333CC"/>
          </a:solidFill>
          <a:latin typeface="+mn-lt"/>
        </a:defRPr>
      </a:lvl7pPr>
      <a:lvl8pPr marL="3429000" indent="-228600" algn="l" rtl="0" fontAlgn="base">
        <a:spcBef>
          <a:spcPct val="20000"/>
        </a:spcBef>
        <a:spcAft>
          <a:spcPct val="0"/>
        </a:spcAft>
        <a:buChar char="»"/>
        <a:defRPr sz="2000">
          <a:solidFill>
            <a:srgbClr val="3333CC"/>
          </a:solidFill>
          <a:latin typeface="+mn-lt"/>
        </a:defRPr>
      </a:lvl8pPr>
      <a:lvl9pPr marL="3886200" indent="-228600" algn="l" rtl="0" fontAlgn="base">
        <a:spcBef>
          <a:spcPct val="20000"/>
        </a:spcBef>
        <a:spcAft>
          <a:spcPct val="0"/>
        </a:spcAft>
        <a:buChar char="»"/>
        <a:defRPr sz="2000">
          <a:solidFill>
            <a:srgbClr val="3333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hyperlink" Target="http://images.google.com/imgres?imgurl=http://www.dfps.state.tx.us/images/Site_Map/elderly2.jpg&amp;imgrefurl=http://www.dfps.state.tx.us/About/News/features/homepages/2006/2006-02-01.asp&amp;h=250&amp;w=140&amp;sz=6&amp;hl=en&amp;start=842&amp;um=1&amp;tbnid=9UtbifVvuBTguM:&amp;tbnh=111&amp;tbnw=62" TargetMode="External"/><Relationship Id="rId13" Type="http://schemas.openxmlformats.org/officeDocument/2006/relationships/image" Target="../media/image19.jpeg"/><Relationship Id="rId3" Type="http://schemas.openxmlformats.org/officeDocument/2006/relationships/image" Target="../media/image13.jpeg"/><Relationship Id="rId7" Type="http://schemas.openxmlformats.org/officeDocument/2006/relationships/image" Target="../media/image16.jpeg"/><Relationship Id="rId12" Type="http://schemas.openxmlformats.org/officeDocument/2006/relationships/hyperlink" Target="http://images.google.com/imgres?imgurl=http://moof.blogsplot.net/wp-content/uploads/2006/06/Abuse.jpg&amp;imgrefurl=http://moof.blogsplot.net/category/hard-truths/&amp;h=190&amp;w=198&amp;sz=6&amp;hl=en&amp;start=51&amp;um=1&amp;tbnid=VNDFTJ2NXxNQAM:&amp;tbnh=100&amp;tbnw=104&amp;prev=/images?q=abus" TargetMode="External"/><Relationship Id="rId17" Type="http://schemas.openxmlformats.org/officeDocument/2006/relationships/image" Target="../media/image21.jpeg"/><Relationship Id="rId2" Type="http://schemas.openxmlformats.org/officeDocument/2006/relationships/notesSlide" Target="../notesSlides/notesSlide28.xml"/><Relationship Id="rId16" Type="http://schemas.openxmlformats.org/officeDocument/2006/relationships/hyperlink" Target="http://images.google.com/imgres?imgurl=http://www.ipsiiinc.com/eric.jpg&amp;imgrefurl=http://www.ipsiiinc.com/services.htm&amp;h=1203&amp;w=1031&amp;sz=223&amp;hl=en&amp;start=142&amp;um=1&amp;tbnid=IESP2z5kgrwQRM:&amp;tbnh=150&amp;tbnw=129&amp;prev=/images?q=developmental+disabilities&amp;start=1" TargetMode="External"/><Relationship Id="rId1" Type="http://schemas.openxmlformats.org/officeDocument/2006/relationships/slideLayout" Target="../slideLayouts/slideLayout2.xml"/><Relationship Id="rId6" Type="http://schemas.openxmlformats.org/officeDocument/2006/relationships/hyperlink" Target="http://www.plan.ca/belong/uploaded_images/jade_smile-727168.jpg" TargetMode="External"/><Relationship Id="rId11" Type="http://schemas.openxmlformats.org/officeDocument/2006/relationships/image" Target="../media/image18.jpeg"/><Relationship Id="rId5" Type="http://schemas.openxmlformats.org/officeDocument/2006/relationships/image" Target="../media/image15.jpeg"/><Relationship Id="rId15" Type="http://schemas.openxmlformats.org/officeDocument/2006/relationships/image" Target="../media/image20.jpeg"/><Relationship Id="rId10" Type="http://schemas.openxmlformats.org/officeDocument/2006/relationships/hyperlink" Target="http://images.google.com/imgres?imgurl=http://www.dioceseofbrooklyn.org/ministries/charities/sh_images/dev_disabled.jpg&amp;imgrefurl=http://www.dioceseofbrooklyn.org/ministries/charities/brook_east.html&amp;h=261&amp;w=288&amp;sz=26&amp;hl=en&amp;start=912&amp;um=1&amp;tbnid=8kQt78CgCQEVCM:" TargetMode="External"/><Relationship Id="rId4" Type="http://schemas.openxmlformats.org/officeDocument/2006/relationships/image" Target="../media/image14.jpeg"/><Relationship Id="rId9" Type="http://schemas.openxmlformats.org/officeDocument/2006/relationships/image" Target="../media/image17.jpeg"/><Relationship Id="rId14" Type="http://schemas.openxmlformats.org/officeDocument/2006/relationships/hyperlink" Target="http://images.google.com/imgres?imgurl=http://www.iow.gov.uk/council/departments/adult_services/images/VulnerableAdultsleafletcopyformatted00.jpg&amp;imgrefurl=http://www.iwight.com/council/departments/adult_services/Care_Services__Help_for_Carers/Adult_Protectio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gleesonlaw.com/images/scales%20of%20justice.j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www.state.sd.us/dhs/ddc/perske4.gif" TargetMode="Externa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dcf.state.fl.us/abuse/repor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cog.org/departments/womenWithDisabilities/ReproHealthCare.ppt"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FAB5DCC-A961-4D64-9043-890CDC2316CC}" type="slidenum">
              <a:rPr lang="en-US"/>
              <a:pPr/>
              <a:t>1</a:t>
            </a:fld>
            <a:endParaRPr lang="en-US"/>
          </a:p>
        </p:txBody>
      </p:sp>
      <p:sp>
        <p:nvSpPr>
          <p:cNvPr id="199682" name="Rectangle 2"/>
          <p:cNvSpPr>
            <a:spLocks noGrp="1" noChangeArrowheads="1"/>
          </p:cNvSpPr>
          <p:nvPr>
            <p:ph type="title"/>
          </p:nvPr>
        </p:nvSpPr>
        <p:spPr/>
        <p:txBody>
          <a:bodyPr/>
          <a:lstStyle/>
          <a:p>
            <a:pPr algn="ctr"/>
            <a:r>
              <a:rPr lang="en-US" sz="4000" dirty="0"/>
              <a:t/>
            </a:r>
            <a:br>
              <a:rPr lang="en-US" sz="4000" dirty="0"/>
            </a:br>
            <a:r>
              <a:rPr lang="en-US" sz="4000" dirty="0"/>
              <a:t/>
            </a:r>
            <a:br>
              <a:rPr lang="en-US" sz="4000" dirty="0"/>
            </a:br>
            <a:r>
              <a:rPr lang="en-US" dirty="0"/>
              <a:t>The Silent Epidemic:</a:t>
            </a:r>
            <a:r>
              <a:rPr lang="en-US" sz="4000" dirty="0"/>
              <a:t/>
            </a:r>
            <a:br>
              <a:rPr lang="en-US" sz="4000" dirty="0"/>
            </a:br>
            <a:r>
              <a:rPr lang="en-US" sz="3200" dirty="0"/>
              <a:t>Abuse, Neglect, and Exploitation of Individuals with Developmental Disabilities</a:t>
            </a:r>
            <a:br>
              <a:rPr lang="en-US" sz="3200" dirty="0"/>
            </a:br>
            <a:r>
              <a:rPr lang="en-US" sz="3200" dirty="0"/>
              <a:t/>
            </a:r>
            <a:br>
              <a:rPr lang="en-US" sz="3200" dirty="0"/>
            </a:br>
            <a:r>
              <a:rPr lang="en-US" sz="3200" dirty="0"/>
              <a:t>Family Café Presentation</a:t>
            </a:r>
            <a:br>
              <a:rPr lang="en-US" sz="3200" dirty="0"/>
            </a:br>
            <a:r>
              <a:rPr lang="en-US" sz="3200" dirty="0"/>
              <a:t>June </a:t>
            </a:r>
            <a:r>
              <a:rPr lang="en-US" sz="3200" dirty="0" smtClean="0"/>
              <a:t>2016</a:t>
            </a:r>
            <a:endParaRPr lang="en-US" sz="3200" dirty="0"/>
          </a:p>
        </p:txBody>
      </p:sp>
      <p:sp>
        <p:nvSpPr>
          <p:cNvPr id="199683" name="Rectangle 3"/>
          <p:cNvSpPr>
            <a:spLocks noGrp="1" noChangeArrowheads="1"/>
          </p:cNvSpPr>
          <p:nvPr>
            <p:ph type="body" idx="1"/>
          </p:nvPr>
        </p:nvSpPr>
        <p:spPr>
          <a:xfrm>
            <a:off x="914400" y="5334000"/>
            <a:ext cx="8229600" cy="3687763"/>
          </a:xfrm>
        </p:spPr>
        <p:txBody>
          <a:bodyPr/>
          <a:lstStyle/>
          <a:p>
            <a:pPr algn="r">
              <a:buFontTx/>
              <a:buNone/>
            </a:pPr>
            <a:endParaRPr lang="en-US" dirty="0"/>
          </a:p>
          <a:p>
            <a:pPr algn="r">
              <a:buFontTx/>
              <a:buNone/>
            </a:pPr>
            <a:r>
              <a:rPr lang="en-US" dirty="0"/>
              <a:t>	</a:t>
            </a:r>
            <a:endParaRPr lang="en-US" sz="6000" dirty="0"/>
          </a:p>
        </p:txBody>
      </p:sp>
      <p:pic>
        <p:nvPicPr>
          <p:cNvPr id="199684" name="Picture 4" descr="APD logo"/>
          <p:cNvPicPr>
            <a:picLocks noChangeAspect="1" noChangeArrowheads="1"/>
          </p:cNvPicPr>
          <p:nvPr/>
        </p:nvPicPr>
        <p:blipFill>
          <a:blip r:embed="rId3" cstate="print"/>
          <a:srcRect/>
          <a:stretch>
            <a:fillRect/>
          </a:stretch>
        </p:blipFill>
        <p:spPr bwMode="auto">
          <a:xfrm>
            <a:off x="2438400" y="4572000"/>
            <a:ext cx="4308475" cy="1255713"/>
          </a:xfrm>
          <a:prstGeom prst="rect">
            <a:avLst/>
          </a:prstGeom>
          <a:noFill/>
        </p:spPr>
      </p:pic>
      <p:sp>
        <p:nvSpPr>
          <p:cNvPr id="199685" name="Text Box 5"/>
          <p:cNvSpPr txBox="1">
            <a:spLocks noChangeArrowheads="1"/>
          </p:cNvSpPr>
          <p:nvPr/>
        </p:nvSpPr>
        <p:spPr bwMode="auto">
          <a:xfrm>
            <a:off x="1295400" y="6216650"/>
            <a:ext cx="6705600" cy="641350"/>
          </a:xfrm>
          <a:prstGeom prst="rect">
            <a:avLst/>
          </a:prstGeom>
          <a:noFill/>
          <a:ln w="9525">
            <a:noFill/>
            <a:miter lim="800000"/>
            <a:headEnd/>
            <a:tailEnd/>
          </a:ln>
          <a:effectLst/>
        </p:spPr>
        <p:txBody>
          <a:bodyPr>
            <a:spAutoFit/>
          </a:bodyPr>
          <a:lstStyle/>
          <a:p>
            <a:pPr algn="ctr"/>
            <a:r>
              <a:rPr lang="en-US" dirty="0">
                <a:solidFill>
                  <a:srgbClr val="3366FF"/>
                </a:solidFill>
              </a:rPr>
              <a:t>Rick Scott, Governor</a:t>
            </a:r>
          </a:p>
          <a:p>
            <a:pPr algn="ctr"/>
            <a:r>
              <a:rPr lang="en-US" smtClean="0">
                <a:solidFill>
                  <a:srgbClr val="3366FF"/>
                </a:solidFill>
              </a:rPr>
              <a:t>Barbara Palmer, </a:t>
            </a:r>
            <a:r>
              <a:rPr lang="en-US" dirty="0">
                <a:solidFill>
                  <a:srgbClr val="3366FF"/>
                </a:solidFill>
              </a:rPr>
              <a:t>Director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18CE86-A142-41CA-A637-5D495EAC228A}" type="slidenum">
              <a:rPr lang="en-US"/>
              <a:pPr/>
              <a:t>10</a:t>
            </a:fld>
            <a:endParaRPr lang="en-US"/>
          </a:p>
        </p:txBody>
      </p:sp>
      <p:sp>
        <p:nvSpPr>
          <p:cNvPr id="208898" name="Rectangle 2"/>
          <p:cNvSpPr>
            <a:spLocks noGrp="1" noChangeArrowheads="1"/>
          </p:cNvSpPr>
          <p:nvPr>
            <p:ph type="ctrTitle"/>
          </p:nvPr>
        </p:nvSpPr>
        <p:spPr>
          <a:xfrm>
            <a:off x="838200" y="533400"/>
            <a:ext cx="7772400" cy="1143000"/>
          </a:xfrm>
        </p:spPr>
        <p:txBody>
          <a:bodyPr/>
          <a:lstStyle/>
          <a:p>
            <a:pPr algn="ctr"/>
            <a:r>
              <a:rPr lang="en-US" b="1"/>
              <a:t>Child Neglect</a:t>
            </a:r>
          </a:p>
        </p:txBody>
      </p:sp>
      <p:sp>
        <p:nvSpPr>
          <p:cNvPr id="208899" name="Rectangle 3"/>
          <p:cNvSpPr>
            <a:spLocks noGrp="1" noChangeArrowheads="1"/>
          </p:cNvSpPr>
          <p:nvPr>
            <p:ph type="subTitle" idx="1"/>
          </p:nvPr>
        </p:nvSpPr>
        <p:spPr>
          <a:xfrm>
            <a:off x="685800" y="1371600"/>
            <a:ext cx="8001000" cy="5181600"/>
          </a:xfrm>
        </p:spPr>
        <p:txBody>
          <a:bodyPr/>
          <a:lstStyle/>
          <a:p>
            <a:pPr algn="l"/>
            <a:r>
              <a:rPr lang="en-US" sz="2400" b="1"/>
              <a:t/>
            </a:r>
            <a:br>
              <a:rPr lang="en-US" sz="2400" b="1"/>
            </a:br>
            <a:r>
              <a:rPr lang="en-US" sz="2800" b="1"/>
              <a:t>“</a:t>
            </a:r>
            <a:r>
              <a:rPr lang="en-US" sz="2800"/>
              <a:t>Neglect" occurs when a child is deprived of, or is allowed to be deprived of, necessary food, clothing, shelter, or medical treatment or a child is permitted to live in an environment when such deprivation or environment causes the child's physical, mental, or emotional health to be significantly impaired or to be in danger of being significantly impaired….Neglect of a child includes acts or omissions.</a:t>
            </a:r>
          </a:p>
          <a:p>
            <a:r>
              <a:rPr lang="en-US" sz="1600" i="1"/>
              <a:t>					</a:t>
            </a:r>
            <a:br>
              <a:rPr lang="en-US" sz="1600" i="1"/>
            </a:br>
            <a:r>
              <a:rPr lang="en-US" sz="1600" i="1"/>
              <a:t>			</a:t>
            </a:r>
            <a:r>
              <a:rPr lang="en-US" sz="2000" i="1"/>
              <a:t>From  Section 39.01(45), Florida Statutes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90BEA21-AB90-4BF5-94D3-7C4EFD01ADAE}" type="slidenum">
              <a:rPr lang="en-US"/>
              <a:pPr/>
              <a:t>11</a:t>
            </a:fld>
            <a:endParaRPr lang="en-US"/>
          </a:p>
        </p:txBody>
      </p:sp>
      <p:sp>
        <p:nvSpPr>
          <p:cNvPr id="210946" name="Rectangle 2"/>
          <p:cNvSpPr>
            <a:spLocks noGrp="1" noChangeArrowheads="1"/>
          </p:cNvSpPr>
          <p:nvPr>
            <p:ph type="title"/>
          </p:nvPr>
        </p:nvSpPr>
        <p:spPr>
          <a:xfrm>
            <a:off x="685800" y="533400"/>
            <a:ext cx="7772400" cy="762000"/>
          </a:xfrm>
        </p:spPr>
        <p:txBody>
          <a:bodyPr/>
          <a:lstStyle/>
          <a:p>
            <a:pPr algn="ctr"/>
            <a:r>
              <a:rPr lang="en-US" sz="4000" b="1"/>
              <a:t>Neglect of an Adult</a:t>
            </a:r>
          </a:p>
        </p:txBody>
      </p:sp>
      <p:sp>
        <p:nvSpPr>
          <p:cNvPr id="210947" name="Rectangle 3"/>
          <p:cNvSpPr>
            <a:spLocks noGrp="1" noChangeArrowheads="1"/>
          </p:cNvSpPr>
          <p:nvPr>
            <p:ph type="body" idx="1"/>
          </p:nvPr>
        </p:nvSpPr>
        <p:spPr>
          <a:xfrm>
            <a:off x="228600" y="1371600"/>
            <a:ext cx="8763000" cy="4572000"/>
          </a:xfrm>
        </p:spPr>
        <p:txBody>
          <a:bodyPr/>
          <a:lstStyle/>
          <a:p>
            <a:pPr>
              <a:buFontTx/>
              <a:buNone/>
            </a:pPr>
            <a:r>
              <a:rPr lang="en-US" sz="2400"/>
              <a:t>	"Neglect" means the failure or omission on the part of the caregiver or vulnerable adult to provide the care, supervision, and services necessary to maintain the physical and mental health of the vulnerable adult, including, but not limited to, food, clothing, medicine, shelter, supervision, and medical services, which a prudent person would consider essential for the well-being of a vulnerable adult. The term "neglect" also means the failure of a caregiver or vulnerable adult to make a reasonable effort to protect a vulnerable adult from abuse, neglect, or exploitation by others. "Neglect" is repeated conduct or a single incident of carelessness which produces or could reasonably be expected to result in serious physical or psychological injury    	or a substantial risk of death.</a:t>
            </a:r>
            <a:r>
              <a:rPr lang="en-US" sz="2400" i="1"/>
              <a:t/>
            </a:r>
            <a:br>
              <a:rPr lang="en-US" sz="2400" i="1"/>
            </a:br>
            <a:r>
              <a:rPr lang="en-US" sz="1600" i="1"/>
              <a:t>                                                        From Section 415.102(15), Florida Statutes</a:t>
            </a:r>
            <a:endParaRPr lang="en-US" b="1"/>
          </a:p>
          <a:p>
            <a:pPr algn="ctr">
              <a:buFontTx/>
              <a:buNone/>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DD26853-EB3B-4840-B126-2C00D431EF35}" type="slidenum">
              <a:rPr lang="en-US"/>
              <a:pPr/>
              <a:t>12</a:t>
            </a:fld>
            <a:endParaRPr lang="en-US"/>
          </a:p>
        </p:txBody>
      </p:sp>
      <p:sp>
        <p:nvSpPr>
          <p:cNvPr id="212994" name="Rectangle 2"/>
          <p:cNvSpPr>
            <a:spLocks noGrp="1" noChangeArrowheads="1"/>
          </p:cNvSpPr>
          <p:nvPr>
            <p:ph type="ctrTitle"/>
          </p:nvPr>
        </p:nvSpPr>
        <p:spPr>
          <a:xfrm>
            <a:off x="762000" y="762000"/>
            <a:ext cx="7772400" cy="914400"/>
          </a:xfrm>
        </p:spPr>
        <p:txBody>
          <a:bodyPr/>
          <a:lstStyle/>
          <a:p>
            <a:pPr algn="ctr"/>
            <a:r>
              <a:rPr lang="en-US" b="1"/>
              <a:t>Self-Neglect</a:t>
            </a:r>
          </a:p>
        </p:txBody>
      </p:sp>
      <p:sp>
        <p:nvSpPr>
          <p:cNvPr id="212995" name="Rectangle 3"/>
          <p:cNvSpPr>
            <a:spLocks noGrp="1" noChangeArrowheads="1"/>
          </p:cNvSpPr>
          <p:nvPr>
            <p:ph type="subTitle" idx="1"/>
          </p:nvPr>
        </p:nvSpPr>
        <p:spPr>
          <a:xfrm>
            <a:off x="685800" y="1905000"/>
            <a:ext cx="8001000" cy="1752600"/>
          </a:xfrm>
        </p:spPr>
        <p:txBody>
          <a:bodyPr/>
          <a:lstStyle/>
          <a:p>
            <a:pPr algn="l">
              <a:buFont typeface="Wingdings" pitchFamily="2" charset="2"/>
              <a:buChar char="Ø"/>
            </a:pPr>
            <a:r>
              <a:rPr lang="en-US" sz="2800"/>
              <a:t> Florida law was recently changed to include a category under neglect of an adult called "self-neglect." </a:t>
            </a:r>
          </a:p>
          <a:p>
            <a:pPr algn="l">
              <a:buFont typeface="Wingdings" pitchFamily="2" charset="2"/>
              <a:buChar char="Ø"/>
            </a:pPr>
            <a:r>
              <a:rPr lang="en-US" sz="2800"/>
              <a:t> Besides possibly being neglected by a caregiver, the potential exists for people to neglect themselves because of either their age or disability. </a:t>
            </a:r>
          </a:p>
          <a:p>
            <a:pPr algn="l">
              <a:buFont typeface="Wingdings" pitchFamily="2" charset="2"/>
              <a:buChar char="Ø"/>
            </a:pPr>
            <a:r>
              <a:rPr lang="en-US" sz="2800"/>
              <a:t> Anyone who knows or suspects that an adult with a developmental disability is the victim of self-neglect must report such information. </a:t>
            </a:r>
            <a:endParaRPr lang="en-US" sz="280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1C2B2F5-BDA8-4260-A408-1451814899FE}" type="slidenum">
              <a:rPr lang="en-US"/>
              <a:pPr/>
              <a:t>13</a:t>
            </a:fld>
            <a:endParaRPr lang="en-US"/>
          </a:p>
        </p:txBody>
      </p:sp>
      <p:sp>
        <p:nvSpPr>
          <p:cNvPr id="323586" name="Rectangle 2"/>
          <p:cNvSpPr>
            <a:spLocks noGrp="1" noChangeArrowheads="1"/>
          </p:cNvSpPr>
          <p:nvPr>
            <p:ph type="title"/>
          </p:nvPr>
        </p:nvSpPr>
        <p:spPr>
          <a:xfrm>
            <a:off x="381000" y="533400"/>
            <a:ext cx="8229600" cy="914400"/>
          </a:xfrm>
        </p:spPr>
        <p:txBody>
          <a:bodyPr/>
          <a:lstStyle/>
          <a:p>
            <a:pPr algn="ctr"/>
            <a:r>
              <a:rPr lang="en-US"/>
              <a:t>Examples of Neglect</a:t>
            </a:r>
          </a:p>
        </p:txBody>
      </p:sp>
      <p:sp>
        <p:nvSpPr>
          <p:cNvPr id="323587" name="Rectangle 3"/>
          <p:cNvSpPr>
            <a:spLocks noGrp="1" noChangeArrowheads="1"/>
          </p:cNvSpPr>
          <p:nvPr>
            <p:ph type="body" idx="1"/>
          </p:nvPr>
        </p:nvSpPr>
        <p:spPr>
          <a:xfrm>
            <a:off x="381000" y="1524000"/>
            <a:ext cx="8229600" cy="4876800"/>
          </a:xfrm>
        </p:spPr>
        <p:txBody>
          <a:bodyPr/>
          <a:lstStyle/>
          <a:p>
            <a:pPr>
              <a:lnSpc>
                <a:spcPct val="80000"/>
              </a:lnSpc>
              <a:buFont typeface="Wingdings" pitchFamily="2" charset="2"/>
              <a:buChar char="Ø"/>
            </a:pPr>
            <a:r>
              <a:rPr lang="en-US" sz="2400"/>
              <a:t>Not working assigned hours or not performing duties</a:t>
            </a:r>
          </a:p>
          <a:p>
            <a:pPr>
              <a:lnSpc>
                <a:spcPct val="80000"/>
              </a:lnSpc>
              <a:buFont typeface="Wingdings" pitchFamily="2" charset="2"/>
              <a:buChar char="Ø"/>
            </a:pPr>
            <a:r>
              <a:rPr lang="en-US" sz="2400"/>
              <a:t>Mistreating service animals </a:t>
            </a:r>
          </a:p>
          <a:p>
            <a:pPr>
              <a:lnSpc>
                <a:spcPct val="80000"/>
              </a:lnSpc>
              <a:buFont typeface="Wingdings" pitchFamily="2" charset="2"/>
              <a:buChar char="Ø"/>
            </a:pPr>
            <a:r>
              <a:rPr lang="en-US" sz="2400"/>
              <a:t>Withholding medications, food, medically necessary treatment, or assistive equipment </a:t>
            </a:r>
          </a:p>
          <a:p>
            <a:pPr>
              <a:lnSpc>
                <a:spcPct val="80000"/>
              </a:lnSpc>
              <a:buFont typeface="Wingdings" pitchFamily="2" charset="2"/>
              <a:buChar char="Ø"/>
            </a:pPr>
            <a:r>
              <a:rPr lang="en-US" sz="2400"/>
              <a:t>Withholding necessary personal/medical care (such as re-positioning individuals with mobility impairments)</a:t>
            </a:r>
          </a:p>
          <a:p>
            <a:pPr>
              <a:lnSpc>
                <a:spcPct val="80000"/>
              </a:lnSpc>
              <a:buFont typeface="Wingdings" pitchFamily="2" charset="2"/>
              <a:buChar char="Ø"/>
            </a:pPr>
            <a:r>
              <a:rPr lang="en-US" sz="2400"/>
              <a:t>Ignoring dietary restrictions</a:t>
            </a:r>
          </a:p>
          <a:p>
            <a:pPr>
              <a:lnSpc>
                <a:spcPct val="80000"/>
              </a:lnSpc>
              <a:buFont typeface="Wingdings" pitchFamily="2" charset="2"/>
              <a:buChar char="Ø"/>
            </a:pPr>
            <a:r>
              <a:rPr lang="en-US" sz="2400"/>
              <a:t>Leaving individuals alone without a way to call for help</a:t>
            </a:r>
          </a:p>
          <a:p>
            <a:pPr>
              <a:lnSpc>
                <a:spcPct val="80000"/>
              </a:lnSpc>
              <a:buFont typeface="Wingdings" pitchFamily="2" charset="2"/>
              <a:buChar char="Ø"/>
            </a:pPr>
            <a:r>
              <a:rPr lang="en-US" sz="2400"/>
              <a:t>Not providing appropriate levels of supervision which result in harm to person.</a:t>
            </a:r>
          </a:p>
          <a:p>
            <a:pPr>
              <a:lnSpc>
                <a:spcPct val="80000"/>
              </a:lnSpc>
              <a:buFont typeface="Wingdings" pitchFamily="2" charset="2"/>
              <a:buChar char="Ø"/>
            </a:pPr>
            <a:r>
              <a:rPr lang="en-US" sz="2400"/>
              <a:t>Leaving individuals in bed all day or not getting them dressed</a:t>
            </a:r>
          </a:p>
          <a:p>
            <a:pPr>
              <a:lnSpc>
                <a:spcPct val="80000"/>
              </a:lnSpc>
              <a:buFont typeface="Wingdings" pitchFamily="2" charset="2"/>
              <a:buChar char="Ø"/>
            </a:pPr>
            <a:r>
              <a:rPr lang="en-US" sz="2400"/>
              <a:t>Leaving individuals on the toilet or in soiled undergarments for long periods of time</a:t>
            </a:r>
          </a:p>
          <a:p>
            <a:pPr>
              <a:lnSpc>
                <a:spcPct val="80000"/>
              </a:lnSpc>
            </a:pPr>
            <a:endParaRPr 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B685B28-58F4-4257-B69A-AFA87222E742}" type="slidenum">
              <a:rPr lang="en-US"/>
              <a:pPr/>
              <a:t>14</a:t>
            </a:fld>
            <a:endParaRPr lang="en-US"/>
          </a:p>
        </p:txBody>
      </p:sp>
      <p:sp>
        <p:nvSpPr>
          <p:cNvPr id="326658" name="Rectangle 2"/>
          <p:cNvSpPr>
            <a:spLocks noGrp="1" noChangeArrowheads="1"/>
          </p:cNvSpPr>
          <p:nvPr>
            <p:ph type="title"/>
          </p:nvPr>
        </p:nvSpPr>
        <p:spPr>
          <a:xfrm>
            <a:off x="381000" y="762000"/>
            <a:ext cx="8229600" cy="1143000"/>
          </a:xfrm>
        </p:spPr>
        <p:txBody>
          <a:bodyPr/>
          <a:lstStyle/>
          <a:p>
            <a:pPr algn="ctr"/>
            <a:r>
              <a:rPr lang="en-US" sz="4000"/>
              <a:t>Examples of </a:t>
            </a:r>
            <a:br>
              <a:rPr lang="en-US" sz="4000"/>
            </a:br>
            <a:r>
              <a:rPr lang="en-US" sz="4000"/>
              <a:t>Environmental Neglect</a:t>
            </a:r>
          </a:p>
        </p:txBody>
      </p:sp>
      <p:sp>
        <p:nvSpPr>
          <p:cNvPr id="326659" name="Rectangle 3"/>
          <p:cNvSpPr>
            <a:spLocks noGrp="1" noChangeArrowheads="1"/>
          </p:cNvSpPr>
          <p:nvPr>
            <p:ph type="body" idx="1"/>
          </p:nvPr>
        </p:nvSpPr>
        <p:spPr/>
        <p:txBody>
          <a:bodyPr/>
          <a:lstStyle/>
          <a:p>
            <a:pPr>
              <a:buFont typeface="Wingdings" pitchFamily="2" charset="2"/>
              <a:buChar char="Ø"/>
            </a:pPr>
            <a:r>
              <a:rPr lang="en-US"/>
              <a:t>Injury caused by leaving a loaded gun or other weapon accessible to the person</a:t>
            </a:r>
          </a:p>
          <a:p>
            <a:pPr>
              <a:buFont typeface="Wingdings" pitchFamily="2" charset="2"/>
              <a:buChar char="Ø"/>
            </a:pPr>
            <a:r>
              <a:rPr lang="en-US"/>
              <a:t>Unsanitary/unsafe living conditions</a:t>
            </a:r>
          </a:p>
          <a:p>
            <a:pPr>
              <a:buFont typeface="Wingdings" pitchFamily="2" charset="2"/>
              <a:buChar char="Ø"/>
            </a:pPr>
            <a:r>
              <a:rPr lang="en-US"/>
              <a:t>Inadequate clothing (especially for the prevailing weather conditions)</a:t>
            </a:r>
          </a:p>
          <a:p>
            <a:pPr>
              <a:buFont typeface="Wingdings" pitchFamily="2" charset="2"/>
              <a:buChar char="Ø"/>
            </a:pPr>
            <a:r>
              <a:rPr lang="en-US"/>
              <a:t>Inadequate food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7D10445-3E72-40BE-A436-2D60387C7C5D}" type="slidenum">
              <a:rPr lang="en-US"/>
              <a:pPr/>
              <a:t>15</a:t>
            </a:fld>
            <a:endParaRPr lang="en-US"/>
          </a:p>
        </p:txBody>
      </p:sp>
      <p:sp>
        <p:nvSpPr>
          <p:cNvPr id="215042" name="Rectangle 2"/>
          <p:cNvSpPr>
            <a:spLocks noGrp="1" noChangeArrowheads="1"/>
          </p:cNvSpPr>
          <p:nvPr>
            <p:ph type="title"/>
          </p:nvPr>
        </p:nvSpPr>
        <p:spPr>
          <a:xfrm>
            <a:off x="533400" y="838200"/>
            <a:ext cx="7772400" cy="533400"/>
          </a:xfrm>
        </p:spPr>
        <p:txBody>
          <a:bodyPr/>
          <a:lstStyle/>
          <a:p>
            <a:pPr algn="ctr"/>
            <a:r>
              <a:rPr lang="en-US" b="1"/>
              <a:t>Exploitation</a:t>
            </a:r>
          </a:p>
        </p:txBody>
      </p:sp>
      <p:sp>
        <p:nvSpPr>
          <p:cNvPr id="215043" name="Rectangle 3"/>
          <p:cNvSpPr>
            <a:spLocks noGrp="1" noChangeArrowheads="1"/>
          </p:cNvSpPr>
          <p:nvPr>
            <p:ph type="body" idx="1"/>
          </p:nvPr>
        </p:nvSpPr>
        <p:spPr>
          <a:xfrm>
            <a:off x="228600" y="1524000"/>
            <a:ext cx="8610600" cy="4114800"/>
          </a:xfrm>
        </p:spPr>
        <p:txBody>
          <a:bodyPr/>
          <a:lstStyle/>
          <a:p>
            <a:pPr>
              <a:spcBef>
                <a:spcPts val="500"/>
              </a:spcBef>
              <a:spcAft>
                <a:spcPts val="500"/>
              </a:spcAft>
              <a:buFontTx/>
              <a:buNone/>
            </a:pPr>
            <a:r>
              <a:rPr lang="en-US" sz="2800"/>
              <a:t>  </a:t>
            </a:r>
            <a:r>
              <a:rPr lang="en-US" sz="2000"/>
              <a:t>“Exploitation" means a person who: </a:t>
            </a:r>
            <a:br>
              <a:rPr lang="en-US" sz="2000"/>
            </a:br>
            <a:endParaRPr lang="en-US" sz="2000"/>
          </a:p>
          <a:p>
            <a:pPr>
              <a:spcBef>
                <a:spcPts val="500"/>
              </a:spcBef>
              <a:spcAft>
                <a:spcPts val="500"/>
              </a:spcAft>
              <a:buFontTx/>
              <a:buNone/>
            </a:pPr>
            <a:r>
              <a:rPr lang="en-US" sz="2000"/>
              <a:t>1.  Stands in a position of trust and confidence with a vulnerable adult and knowingly, by deception or intimidation, obtains or uses, or endeavors to obtain or use, a vulnerable adult's funds, assets, or property with the intent to temporarily or permanently deprive a vulnerable adult of the use, benefit, or possession of the funds, assets, or property for the benefit of someone other than the vulnerable adult; or </a:t>
            </a:r>
          </a:p>
          <a:p>
            <a:pPr>
              <a:spcBef>
                <a:spcPts val="500"/>
              </a:spcBef>
              <a:spcAft>
                <a:spcPts val="500"/>
              </a:spcAft>
              <a:buFontTx/>
              <a:buNone/>
            </a:pPr>
            <a:r>
              <a:rPr lang="en-US" sz="2000"/>
              <a:t>2.  Knows or should know that the vulnerable adult lacks the capacity to consent, and obtains or uses, or endeavors to obtain or use, the vulnerable adult's funds, assets, or property with the intent to temporarily or permanently deprive the vulnerable adult of the use, benefit, or possession of the funds, assets, or property for the benefit of someone other than the vulnerable adult. </a:t>
            </a:r>
          </a:p>
          <a:p>
            <a:pPr>
              <a:spcBef>
                <a:spcPts val="500"/>
              </a:spcBef>
              <a:spcAft>
                <a:spcPts val="500"/>
              </a:spcAft>
              <a:buFontTx/>
              <a:buNone/>
            </a:pPr>
            <a:r>
              <a:rPr lang="en-US" sz="2000"/>
              <a:t>	 				</a:t>
            </a:r>
            <a:r>
              <a:rPr lang="en-US" sz="1800" i="1"/>
              <a:t>From</a:t>
            </a:r>
            <a:r>
              <a:rPr lang="en-US" sz="1800" b="1" i="1"/>
              <a:t> </a:t>
            </a:r>
            <a:r>
              <a:rPr lang="en-US" sz="1800" i="1"/>
              <a:t>Section 415.102 (7), Florida Statutes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382E8B7-3202-4553-A937-FC5394DF5C6A}" type="slidenum">
              <a:rPr lang="en-US"/>
              <a:pPr/>
              <a:t>16</a:t>
            </a:fld>
            <a:endParaRPr lang="en-US"/>
          </a:p>
        </p:txBody>
      </p:sp>
      <p:sp>
        <p:nvSpPr>
          <p:cNvPr id="322562" name="Rectangle 2"/>
          <p:cNvSpPr>
            <a:spLocks noGrp="1" noChangeArrowheads="1"/>
          </p:cNvSpPr>
          <p:nvPr>
            <p:ph type="title"/>
          </p:nvPr>
        </p:nvSpPr>
        <p:spPr>
          <a:xfrm>
            <a:off x="457200" y="685800"/>
            <a:ext cx="8229600" cy="838200"/>
          </a:xfrm>
        </p:spPr>
        <p:txBody>
          <a:bodyPr/>
          <a:lstStyle/>
          <a:p>
            <a:pPr algn="ctr"/>
            <a:r>
              <a:rPr lang="en-US"/>
              <a:t>Examples of Exploitation</a:t>
            </a:r>
          </a:p>
        </p:txBody>
      </p:sp>
      <p:sp>
        <p:nvSpPr>
          <p:cNvPr id="322563" name="Rectangle 3"/>
          <p:cNvSpPr>
            <a:spLocks noGrp="1" noChangeArrowheads="1"/>
          </p:cNvSpPr>
          <p:nvPr>
            <p:ph type="body" idx="1"/>
          </p:nvPr>
        </p:nvSpPr>
        <p:spPr>
          <a:xfrm>
            <a:off x="457200" y="1752600"/>
            <a:ext cx="8229600" cy="4373563"/>
          </a:xfrm>
        </p:spPr>
        <p:txBody>
          <a:bodyPr/>
          <a:lstStyle/>
          <a:p>
            <a:pPr>
              <a:buFont typeface="Wingdings" pitchFamily="2" charset="2"/>
              <a:buChar char="Ø"/>
            </a:pPr>
            <a:r>
              <a:rPr lang="en-US"/>
              <a:t>Using the car, money or other possessions of someone with a disability without their consent.</a:t>
            </a:r>
          </a:p>
          <a:p>
            <a:pPr>
              <a:buFont typeface="Wingdings" pitchFamily="2" charset="2"/>
              <a:buChar char="Ø"/>
            </a:pPr>
            <a:r>
              <a:rPr lang="en-US"/>
              <a:t>Tricking or threatening the person to purchase an item or service that they do not want or that will not be used for their benefit.</a:t>
            </a:r>
          </a:p>
          <a:p>
            <a:pPr>
              <a:buFontTx/>
              <a:buNone/>
            </a:pPr>
            <a:endParaRPr lang="en-US"/>
          </a:p>
          <a:p>
            <a:endParaRPr lang="en-US"/>
          </a:p>
          <a:p>
            <a:endParaRPr lang="en-US"/>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DB169CB-7D7D-4E27-B659-79C05DBC3DB0}" type="slidenum">
              <a:rPr lang="en-US"/>
              <a:pPr/>
              <a:t>17</a:t>
            </a:fld>
            <a:endParaRPr lang="en-US"/>
          </a:p>
        </p:txBody>
      </p:sp>
      <p:sp>
        <p:nvSpPr>
          <p:cNvPr id="217090" name="Rectangle 2"/>
          <p:cNvSpPr>
            <a:spLocks noGrp="1" noChangeArrowheads="1"/>
          </p:cNvSpPr>
          <p:nvPr>
            <p:ph type="title"/>
          </p:nvPr>
        </p:nvSpPr>
        <p:spPr>
          <a:xfrm>
            <a:off x="762000" y="457200"/>
            <a:ext cx="7772400" cy="1143000"/>
          </a:xfrm>
        </p:spPr>
        <p:txBody>
          <a:bodyPr/>
          <a:lstStyle/>
          <a:p>
            <a:r>
              <a:rPr lang="en-US" b="1"/>
              <a:t>The Sexual Misconduct Law</a:t>
            </a:r>
          </a:p>
        </p:txBody>
      </p:sp>
      <p:sp>
        <p:nvSpPr>
          <p:cNvPr id="217091" name="Rectangle 3"/>
          <p:cNvSpPr>
            <a:spLocks noGrp="1" noChangeArrowheads="1"/>
          </p:cNvSpPr>
          <p:nvPr>
            <p:ph type="body" idx="1"/>
          </p:nvPr>
        </p:nvSpPr>
        <p:spPr>
          <a:xfrm>
            <a:off x="152400" y="1447800"/>
            <a:ext cx="8763000" cy="4114800"/>
          </a:xfrm>
        </p:spPr>
        <p:txBody>
          <a:bodyPr/>
          <a:lstStyle/>
          <a:p>
            <a:pPr>
              <a:buFont typeface="Wingdings" pitchFamily="2" charset="2"/>
              <a:buChar char="Ø"/>
            </a:pPr>
            <a:r>
              <a:rPr lang="en-US" sz="2000"/>
              <a:t>Florida Statutes now include a new crime called “sexual misconduct” which is defined as any sexual activity between a service provider and certain individuals with developmental disabilities</a:t>
            </a:r>
            <a:br>
              <a:rPr lang="en-US" sz="2000"/>
            </a:br>
            <a:endParaRPr lang="en-US" sz="2000"/>
          </a:p>
          <a:p>
            <a:pPr>
              <a:buFont typeface="Wingdings" pitchFamily="2" charset="2"/>
              <a:buChar char="Ø"/>
            </a:pPr>
            <a:r>
              <a:rPr lang="en-US" sz="2000"/>
              <a:t>Makes the crime punishable as a second degree felony</a:t>
            </a:r>
            <a:br>
              <a:rPr lang="en-US" sz="2000"/>
            </a:br>
            <a:endParaRPr lang="en-US" sz="2000"/>
          </a:p>
          <a:p>
            <a:pPr>
              <a:buFont typeface="Wingdings" pitchFamily="2" charset="2"/>
              <a:buChar char="Ø"/>
            </a:pPr>
            <a:r>
              <a:rPr lang="en-US" sz="2000"/>
              <a:t>Makes failure to report known or suspected cases of sexual misconduct a first degree misdemeanor</a:t>
            </a:r>
            <a:br>
              <a:rPr lang="en-US" sz="2000"/>
            </a:br>
            <a:endParaRPr lang="en-US" sz="2000"/>
          </a:p>
          <a:p>
            <a:pPr>
              <a:buFont typeface="Wingdings" pitchFamily="2" charset="2"/>
              <a:buChar char="Ø"/>
            </a:pPr>
            <a:r>
              <a:rPr lang="en-US" sz="2000"/>
              <a:t>Eliminates consent by the consumer as a valid defense against prosecution for this crime</a:t>
            </a:r>
            <a:br>
              <a:rPr lang="en-US" sz="2000"/>
            </a:br>
            <a:endParaRPr lang="en-US" sz="2000"/>
          </a:p>
          <a:p>
            <a:pPr>
              <a:buFont typeface="Wingdings" pitchFamily="2" charset="2"/>
              <a:buChar char="Ø"/>
            </a:pPr>
            <a:r>
              <a:rPr lang="en-US" sz="2000"/>
              <a:t>Expands Level 1 and 2 background screening requirements to include the newly-created crime of sexual misconduct as a disqualifying offense for employment</a:t>
            </a:r>
          </a:p>
          <a:p>
            <a:pPr>
              <a:buFont typeface="Symbol" pitchFamily="18" charset="2"/>
              <a:buNone/>
            </a:pPr>
            <a:r>
              <a:rPr lang="en-US" sz="2000"/>
              <a:t>						(F</a:t>
            </a:r>
            <a:r>
              <a:rPr lang="en-US" sz="2000" i="1"/>
              <a:t>rom 393.135, Florida Statutes)</a:t>
            </a:r>
            <a:endParaRPr lang="en-US" sz="2000"/>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A3B1B46-0265-4CD6-AB3B-41AE0873828E}" type="slidenum">
              <a:rPr lang="en-US"/>
              <a:pPr/>
              <a:t>18</a:t>
            </a:fld>
            <a:endParaRPr lang="en-US"/>
          </a:p>
        </p:txBody>
      </p:sp>
      <p:sp>
        <p:nvSpPr>
          <p:cNvPr id="262146" name="Rectangle 2"/>
          <p:cNvSpPr>
            <a:spLocks noGrp="1" noChangeArrowheads="1"/>
          </p:cNvSpPr>
          <p:nvPr>
            <p:ph type="title"/>
          </p:nvPr>
        </p:nvSpPr>
        <p:spPr>
          <a:xfrm>
            <a:off x="457200" y="762000"/>
            <a:ext cx="8229600" cy="1143000"/>
          </a:xfrm>
        </p:spPr>
        <p:txBody>
          <a:bodyPr/>
          <a:lstStyle/>
          <a:p>
            <a:pPr algn="ctr"/>
            <a:r>
              <a:rPr lang="en-US" sz="3600" b="1"/>
              <a:t>Aggravated Abuse of an Elderly Person or Disabled Adult</a:t>
            </a:r>
          </a:p>
        </p:txBody>
      </p:sp>
      <p:sp>
        <p:nvSpPr>
          <p:cNvPr id="262147" name="Rectangle 3"/>
          <p:cNvSpPr>
            <a:spLocks noGrp="1" noChangeArrowheads="1"/>
          </p:cNvSpPr>
          <p:nvPr>
            <p:ph type="body" idx="1"/>
          </p:nvPr>
        </p:nvSpPr>
        <p:spPr>
          <a:xfrm>
            <a:off x="228600" y="1828800"/>
            <a:ext cx="8763000" cy="5029200"/>
          </a:xfrm>
        </p:spPr>
        <p:txBody>
          <a:bodyPr/>
          <a:lstStyle/>
          <a:p>
            <a:pPr>
              <a:lnSpc>
                <a:spcPct val="80000"/>
              </a:lnSpc>
            </a:pPr>
            <a:endParaRPr lang="en-US" sz="1600"/>
          </a:p>
          <a:p>
            <a:pPr>
              <a:lnSpc>
                <a:spcPct val="80000"/>
              </a:lnSpc>
              <a:buFontTx/>
              <a:buNone/>
            </a:pPr>
            <a:r>
              <a:rPr lang="en-US" sz="2000"/>
              <a:t>	"Aggravated abuse of an elderly person or disabled adult" occurs when a person:</a:t>
            </a:r>
            <a:br>
              <a:rPr lang="en-US" sz="2000"/>
            </a:br>
            <a:endParaRPr lang="en-US" sz="2000"/>
          </a:p>
          <a:p>
            <a:pPr>
              <a:lnSpc>
                <a:spcPct val="80000"/>
              </a:lnSpc>
              <a:buFontTx/>
              <a:buNone/>
            </a:pPr>
            <a:r>
              <a:rPr lang="en-US" sz="2000"/>
              <a:t>		(a) Commits aggravated battery on an elderly person or disabled 	adult</a:t>
            </a:r>
          </a:p>
          <a:p>
            <a:pPr>
              <a:lnSpc>
                <a:spcPct val="80000"/>
              </a:lnSpc>
              <a:buFontTx/>
              <a:buNone/>
            </a:pPr>
            <a:r>
              <a:rPr lang="en-US" sz="2000"/>
              <a:t>	        (b) Willfully tortures, maliciously punishes, or willfully and unlawfully 	cages, an elderly person or disabled adult; or</a:t>
            </a:r>
          </a:p>
          <a:p>
            <a:pPr>
              <a:lnSpc>
                <a:spcPct val="80000"/>
              </a:lnSpc>
              <a:buFontTx/>
              <a:buNone/>
            </a:pPr>
            <a:r>
              <a:rPr lang="en-US" sz="2000"/>
              <a:t>	        (c) Knowingly or willfully abuses an elderly person or disabled adult 	and in so doing causes great bodily harm, permanent disability, or 	permanent disfigurement to the elderly person or disabled adult.</a:t>
            </a:r>
            <a:br>
              <a:rPr lang="en-US" sz="2000"/>
            </a:br>
            <a:endParaRPr lang="en-US" sz="2000"/>
          </a:p>
          <a:p>
            <a:pPr>
              <a:lnSpc>
                <a:spcPct val="80000"/>
              </a:lnSpc>
              <a:buFontTx/>
              <a:buNone/>
            </a:pPr>
            <a:r>
              <a:rPr lang="en-US" sz="2000"/>
              <a:t>	A person who commits aggravated abuse of an elderly person or disabled adult commits a felony of the first degree, punishable as provided in s. 775.082, s. 775.083, or s. 775.084.</a:t>
            </a:r>
          </a:p>
          <a:p>
            <a:pPr>
              <a:lnSpc>
                <a:spcPct val="80000"/>
              </a:lnSpc>
            </a:pPr>
            <a:endParaRPr lang="en-US" sz="2000"/>
          </a:p>
          <a:p>
            <a:pPr>
              <a:lnSpc>
                <a:spcPct val="80000"/>
              </a:lnSpc>
              <a:buFontTx/>
              <a:buNone/>
            </a:pPr>
            <a:r>
              <a:rPr lang="en-US" sz="1800"/>
              <a:t>					From Section 825.102(2), Florida Statutes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3599CEFA-EF58-4633-9EF9-84959E7C858A}" type="slidenum">
              <a:rPr lang="en-US"/>
              <a:pPr/>
              <a:t>19</a:t>
            </a:fld>
            <a:endParaRPr lang="en-US"/>
          </a:p>
        </p:txBody>
      </p:sp>
      <p:sp>
        <p:nvSpPr>
          <p:cNvPr id="336900" name="Rectangle 4"/>
          <p:cNvSpPr>
            <a:spLocks noGrp="1" noChangeArrowheads="1"/>
          </p:cNvSpPr>
          <p:nvPr>
            <p:ph type="title"/>
          </p:nvPr>
        </p:nvSpPr>
        <p:spPr>
          <a:xfrm>
            <a:off x="457200" y="762000"/>
            <a:ext cx="8229600" cy="914400"/>
          </a:xfrm>
        </p:spPr>
        <p:txBody>
          <a:bodyPr/>
          <a:lstStyle/>
          <a:p>
            <a:pPr algn="ctr"/>
            <a:r>
              <a:rPr lang="en-US"/>
              <a:t>Incidence Studies</a:t>
            </a:r>
          </a:p>
        </p:txBody>
      </p:sp>
      <p:sp>
        <p:nvSpPr>
          <p:cNvPr id="336902" name="Rectangle 6"/>
          <p:cNvSpPr>
            <a:spLocks noGrp="1" noChangeArrowheads="1"/>
          </p:cNvSpPr>
          <p:nvPr>
            <p:ph type="body" sz="half" idx="2"/>
          </p:nvPr>
        </p:nvSpPr>
        <p:spPr>
          <a:xfrm>
            <a:off x="4648200" y="2057400"/>
            <a:ext cx="4038600" cy="4068763"/>
          </a:xfrm>
        </p:spPr>
        <p:txBody>
          <a:bodyPr/>
          <a:lstStyle/>
          <a:p>
            <a:pPr>
              <a:lnSpc>
                <a:spcPct val="90000"/>
              </a:lnSpc>
              <a:buFontTx/>
              <a:buNone/>
            </a:pPr>
            <a:r>
              <a:rPr lang="en-US"/>
              <a:t>	Much research has been done which shows the high rate of abuse, neglect, and exploitation committed against people with disabilities.</a:t>
            </a:r>
          </a:p>
        </p:txBody>
      </p:sp>
      <p:pic>
        <p:nvPicPr>
          <p:cNvPr id="336905" name="Picture 9" descr="MPj04387530000[1]"/>
          <p:cNvPicPr>
            <a:picLocks noGrp="1" noChangeAspect="1" noChangeArrowheads="1"/>
          </p:cNvPicPr>
          <p:nvPr>
            <p:ph type="clipArt" sz="half" idx="1"/>
          </p:nvPr>
        </p:nvPicPr>
        <p:blipFill>
          <a:blip r:embed="rId3" cstate="print"/>
          <a:srcRect/>
          <a:stretch>
            <a:fillRect/>
          </a:stretch>
        </p:blipFill>
        <p:spPr>
          <a:xfrm>
            <a:off x="1235075" y="2133600"/>
            <a:ext cx="2955925" cy="3886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C70209-927D-44E8-BFED-97FD85586FA6}" type="slidenum">
              <a:rPr lang="en-US"/>
              <a:pPr/>
              <a:t>2</a:t>
            </a:fld>
            <a:endParaRPr lang="en-US"/>
          </a:p>
        </p:txBody>
      </p:sp>
      <p:sp>
        <p:nvSpPr>
          <p:cNvPr id="5124" name="Rectangle 4"/>
          <p:cNvSpPr>
            <a:spLocks noGrp="1" noChangeArrowheads="1"/>
          </p:cNvSpPr>
          <p:nvPr>
            <p:ph type="title"/>
          </p:nvPr>
        </p:nvSpPr>
        <p:spPr/>
        <p:txBody>
          <a:bodyPr/>
          <a:lstStyle/>
          <a:p>
            <a:r>
              <a:rPr lang="en-US"/>
              <a:t>A Day in the Life…</a:t>
            </a:r>
          </a:p>
        </p:txBody>
      </p:sp>
      <p:pic>
        <p:nvPicPr>
          <p:cNvPr id="5126" name="Picture 6" descr="Ashley TaylorKissimmee"/>
          <p:cNvPicPr>
            <a:picLocks noGrp="1" noChangeAspect="1" noChangeArrowheads="1"/>
          </p:cNvPicPr>
          <p:nvPr>
            <p:ph type="body" idx="1"/>
          </p:nvPr>
        </p:nvPicPr>
        <p:blipFill>
          <a:blip r:embed="rId2"/>
          <a:srcRect/>
          <a:stretch>
            <a:fillRect/>
          </a:stretch>
        </p:blipFill>
        <p:spPr>
          <a:xfrm>
            <a:off x="1371600" y="2819400"/>
            <a:ext cx="2243138" cy="3071813"/>
          </a:xfrm>
          <a:noFill/>
          <a:ln/>
        </p:spPr>
      </p:pic>
      <p:pic>
        <p:nvPicPr>
          <p:cNvPr id="5127" name="Picture 7" descr="DSCN0044"/>
          <p:cNvPicPr>
            <a:picLocks noChangeAspect="1" noChangeArrowheads="1"/>
          </p:cNvPicPr>
          <p:nvPr/>
        </p:nvPicPr>
        <p:blipFill>
          <a:blip r:embed="rId3" cstate="print"/>
          <a:srcRect r="43396"/>
          <a:stretch>
            <a:fillRect/>
          </a:stretch>
        </p:blipFill>
        <p:spPr bwMode="auto">
          <a:xfrm>
            <a:off x="4800600" y="2819400"/>
            <a:ext cx="2286000" cy="30940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49D5D1B2-EB38-4000-8371-D06EB55AE1D3}" type="slidenum">
              <a:rPr lang="en-US"/>
              <a:pPr/>
              <a:t>20</a:t>
            </a:fld>
            <a:endParaRPr lang="en-US"/>
          </a:p>
        </p:txBody>
      </p:sp>
      <p:sp>
        <p:nvSpPr>
          <p:cNvPr id="316418" name="Rectangle 2"/>
          <p:cNvSpPr>
            <a:spLocks noGrp="1" noChangeArrowheads="1"/>
          </p:cNvSpPr>
          <p:nvPr>
            <p:ph type="title"/>
          </p:nvPr>
        </p:nvSpPr>
        <p:spPr>
          <a:xfrm>
            <a:off x="457200" y="685800"/>
            <a:ext cx="8229600" cy="1143000"/>
          </a:xfrm>
        </p:spPr>
        <p:txBody>
          <a:bodyPr/>
          <a:lstStyle/>
          <a:p>
            <a:pPr algn="ctr"/>
            <a:r>
              <a:rPr lang="en-US"/>
              <a:t>What does the data say?</a:t>
            </a:r>
          </a:p>
        </p:txBody>
      </p:sp>
      <p:sp>
        <p:nvSpPr>
          <p:cNvPr id="316419" name="Rectangle 3"/>
          <p:cNvSpPr>
            <a:spLocks noGrp="1" noChangeArrowheads="1"/>
          </p:cNvSpPr>
          <p:nvPr>
            <p:ph type="body" sz="half" idx="1"/>
          </p:nvPr>
        </p:nvSpPr>
        <p:spPr>
          <a:xfrm>
            <a:off x="457200" y="1828800"/>
            <a:ext cx="4038600" cy="4648200"/>
          </a:xfrm>
        </p:spPr>
        <p:txBody>
          <a:bodyPr/>
          <a:lstStyle/>
          <a:p>
            <a:pPr>
              <a:buFont typeface="Wingdings" pitchFamily="2" charset="2"/>
              <a:buChar char="Ø"/>
            </a:pPr>
            <a:r>
              <a:rPr lang="en-US" sz="2400" dirty="0"/>
              <a:t>An estimated 90% of people with </a:t>
            </a:r>
            <a:r>
              <a:rPr lang="en-US" sz="2400" dirty="0" smtClean="0"/>
              <a:t>intellectual disabilities </a:t>
            </a:r>
            <a:r>
              <a:rPr lang="en-US" sz="2400" dirty="0"/>
              <a:t>will experience sexual violence at least once during their lives.</a:t>
            </a:r>
          </a:p>
          <a:p>
            <a:pPr>
              <a:buFont typeface="Wingdings" pitchFamily="2" charset="2"/>
              <a:buChar char="Ø"/>
            </a:pPr>
            <a:r>
              <a:rPr lang="en-US" sz="2400" dirty="0"/>
              <a:t>Another study showed that, among children with disabilities, 61% of girls and 25% of boys had been sexually abused before the age of 18.</a:t>
            </a:r>
          </a:p>
        </p:txBody>
      </p:sp>
      <p:sp>
        <p:nvSpPr>
          <p:cNvPr id="316420" name="Rectangle 4"/>
          <p:cNvSpPr>
            <a:spLocks noGrp="1" noChangeArrowheads="1"/>
          </p:cNvSpPr>
          <p:nvPr>
            <p:ph type="body" sz="half" idx="2"/>
          </p:nvPr>
        </p:nvSpPr>
        <p:spPr>
          <a:xfrm>
            <a:off x="4648200" y="1828800"/>
            <a:ext cx="4038600" cy="4572000"/>
          </a:xfrm>
        </p:spPr>
        <p:txBody>
          <a:bodyPr/>
          <a:lstStyle/>
          <a:p>
            <a:pPr>
              <a:buFont typeface="Wingdings" pitchFamily="2" charset="2"/>
              <a:buChar char="Ø"/>
            </a:pPr>
            <a:r>
              <a:rPr lang="en-US" sz="2400" dirty="0"/>
              <a:t>Compared to children without disabilities, children with </a:t>
            </a:r>
            <a:r>
              <a:rPr lang="en-US" sz="2400" dirty="0" smtClean="0"/>
              <a:t>intellectual disabilities </a:t>
            </a:r>
            <a:r>
              <a:rPr lang="en-US" sz="2400" dirty="0"/>
              <a:t>were:</a:t>
            </a:r>
          </a:p>
          <a:p>
            <a:pPr lvl="1"/>
            <a:r>
              <a:rPr lang="en-US" sz="2000" dirty="0"/>
              <a:t>3.7 times as likely to have been neglected</a:t>
            </a:r>
          </a:p>
          <a:p>
            <a:pPr lvl="1"/>
            <a:r>
              <a:rPr lang="en-US" sz="2000" dirty="0"/>
              <a:t>3.8 times as likely to be physically abused</a:t>
            </a:r>
          </a:p>
          <a:p>
            <a:pPr lvl="1"/>
            <a:r>
              <a:rPr lang="en-US" sz="2000" dirty="0"/>
              <a:t>4.0 times as likely to be sexually abused</a:t>
            </a:r>
          </a:p>
          <a:p>
            <a:pPr lvl="1"/>
            <a:r>
              <a:rPr lang="en-US" sz="2000" dirty="0"/>
              <a:t>3.8 times as likely to be emotionally abused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402F1C29-A7F6-4E6D-95F9-ECD1F0BC8E40}" type="slidenum">
              <a:rPr lang="en-US"/>
              <a:pPr/>
              <a:t>21</a:t>
            </a:fld>
            <a:endParaRPr lang="en-US"/>
          </a:p>
        </p:txBody>
      </p:sp>
      <p:sp>
        <p:nvSpPr>
          <p:cNvPr id="320516" name="Rectangle 4"/>
          <p:cNvSpPr>
            <a:spLocks noGrp="1" noChangeArrowheads="1"/>
          </p:cNvSpPr>
          <p:nvPr>
            <p:ph type="title"/>
          </p:nvPr>
        </p:nvSpPr>
        <p:spPr>
          <a:xfrm>
            <a:off x="457200" y="533400"/>
            <a:ext cx="8229600" cy="838200"/>
          </a:xfrm>
        </p:spPr>
        <p:txBody>
          <a:bodyPr/>
          <a:lstStyle/>
          <a:p>
            <a:pPr algn="ctr"/>
            <a:r>
              <a:rPr lang="en-US"/>
              <a:t>Additional research…</a:t>
            </a:r>
          </a:p>
        </p:txBody>
      </p:sp>
      <p:sp>
        <p:nvSpPr>
          <p:cNvPr id="320517" name="Rectangle 5"/>
          <p:cNvSpPr>
            <a:spLocks noGrp="1" noChangeArrowheads="1"/>
          </p:cNvSpPr>
          <p:nvPr>
            <p:ph type="body" sz="half" idx="1"/>
          </p:nvPr>
        </p:nvSpPr>
        <p:spPr>
          <a:xfrm>
            <a:off x="457200" y="1524000"/>
            <a:ext cx="4038600" cy="4572000"/>
          </a:xfrm>
        </p:spPr>
        <p:txBody>
          <a:bodyPr/>
          <a:lstStyle/>
          <a:p>
            <a:pPr>
              <a:lnSpc>
                <a:spcPct val="90000"/>
              </a:lnSpc>
              <a:buFont typeface="Wingdings" pitchFamily="2" charset="2"/>
              <a:buChar char="Ø"/>
            </a:pPr>
            <a:r>
              <a:rPr lang="en-US" sz="2400"/>
              <a:t>A 2006 study involving over 7,000 women with and without disabilities revealed that the women with disabilities were 40% more likely than their disabled peers to have been the victims of domestic violence.</a:t>
            </a:r>
            <a:br>
              <a:rPr lang="en-US" sz="2400"/>
            </a:br>
            <a:endParaRPr lang="en-US" sz="800"/>
          </a:p>
          <a:p>
            <a:pPr>
              <a:lnSpc>
                <a:spcPct val="90000"/>
              </a:lnSpc>
              <a:buFont typeface="Wingdings" pitchFamily="2" charset="2"/>
              <a:buChar char="Ø"/>
            </a:pPr>
            <a:r>
              <a:rPr lang="en-US" sz="2400"/>
              <a:t>Of 177 women with physical disabilities, 56% reported having been abused during their lifetime. </a:t>
            </a:r>
          </a:p>
          <a:p>
            <a:pPr>
              <a:lnSpc>
                <a:spcPct val="90000"/>
              </a:lnSpc>
            </a:pPr>
            <a:endParaRPr lang="en-US" sz="2400"/>
          </a:p>
        </p:txBody>
      </p:sp>
      <p:sp>
        <p:nvSpPr>
          <p:cNvPr id="320518" name="Rectangle 6"/>
          <p:cNvSpPr>
            <a:spLocks noGrp="1" noChangeArrowheads="1"/>
          </p:cNvSpPr>
          <p:nvPr>
            <p:ph type="body" sz="half" idx="2"/>
          </p:nvPr>
        </p:nvSpPr>
        <p:spPr>
          <a:xfrm>
            <a:off x="4572000" y="1524000"/>
            <a:ext cx="4038600" cy="5105400"/>
          </a:xfrm>
        </p:spPr>
        <p:txBody>
          <a:bodyPr/>
          <a:lstStyle/>
          <a:p>
            <a:pPr>
              <a:buFont typeface="Wingdings" pitchFamily="2" charset="2"/>
              <a:buChar char="Ø"/>
            </a:pPr>
            <a:r>
              <a:rPr lang="en-US" sz="2400"/>
              <a:t>A survey of 342 men with disabilities who used personal care assistance services found that 55% had experienced physical abuse while 25% had been sexually abused.</a:t>
            </a:r>
            <a:br>
              <a:rPr lang="en-US" sz="2400"/>
            </a:br>
            <a:endParaRPr lang="en-US" sz="800"/>
          </a:p>
          <a:p>
            <a:pPr>
              <a:buFont typeface="Wingdings" pitchFamily="2" charset="2"/>
              <a:buChar char="Ø"/>
            </a:pPr>
            <a:r>
              <a:rPr lang="en-US" sz="2400"/>
              <a:t>Only 3% of sexual abuse cases (involving people with developmental disabilities) are ever reported.</a:t>
            </a:r>
          </a:p>
          <a:p>
            <a:pPr>
              <a:lnSpc>
                <a:spcPct val="80000"/>
              </a:lnSpc>
            </a:pPr>
            <a:endParaRPr 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42927C9-47A6-458C-9524-05A6BA596305}" type="slidenum">
              <a:rPr lang="en-US"/>
              <a:pPr/>
              <a:t>22</a:t>
            </a:fld>
            <a:endParaRPr lang="en-US"/>
          </a:p>
        </p:txBody>
      </p:sp>
      <p:sp>
        <p:nvSpPr>
          <p:cNvPr id="317442" name="Rectangle 2"/>
          <p:cNvSpPr>
            <a:spLocks noGrp="1" noChangeArrowheads="1"/>
          </p:cNvSpPr>
          <p:nvPr>
            <p:ph type="title"/>
          </p:nvPr>
        </p:nvSpPr>
        <p:spPr>
          <a:xfrm>
            <a:off x="457200" y="914400"/>
            <a:ext cx="8229600" cy="1143000"/>
          </a:xfrm>
        </p:spPr>
        <p:txBody>
          <a:bodyPr/>
          <a:lstStyle/>
          <a:p>
            <a:pPr algn="ctr"/>
            <a:r>
              <a:rPr lang="en-US"/>
              <a:t>Frequency of Sexual Abuse</a:t>
            </a:r>
          </a:p>
        </p:txBody>
      </p:sp>
      <p:pic>
        <p:nvPicPr>
          <p:cNvPr id="317443" name="Picture 3"/>
          <p:cNvPicPr>
            <a:picLocks noGrp="1" noChangeAspect="1" noChangeArrowheads="1"/>
          </p:cNvPicPr>
          <p:nvPr>
            <p:ph type="body" idx="1"/>
          </p:nvPr>
        </p:nvPicPr>
        <p:blipFill>
          <a:blip r:embed="rId3"/>
          <a:srcRect l="4167" t="13606" r="12471" b="4939"/>
          <a:stretch>
            <a:fillRect/>
          </a:stretch>
        </p:blipFill>
        <p:spPr>
          <a:xfrm>
            <a:off x="2438400" y="2057400"/>
            <a:ext cx="4573588" cy="3429000"/>
          </a:xfrm>
          <a:noFill/>
          <a:ln>
            <a:solidFill>
              <a:schemeClr val="tx1"/>
            </a:solidFill>
          </a:ln>
        </p:spPr>
      </p:pic>
      <p:sp>
        <p:nvSpPr>
          <p:cNvPr id="317444" name="Text Box 4"/>
          <p:cNvSpPr txBox="1">
            <a:spLocks noChangeArrowheads="1"/>
          </p:cNvSpPr>
          <p:nvPr/>
        </p:nvSpPr>
        <p:spPr bwMode="auto">
          <a:xfrm>
            <a:off x="2743200" y="4572000"/>
            <a:ext cx="1295400" cy="336550"/>
          </a:xfrm>
          <a:prstGeom prst="rect">
            <a:avLst/>
          </a:prstGeom>
          <a:noFill/>
          <a:ln w="9525">
            <a:noFill/>
            <a:miter lim="800000"/>
            <a:headEnd/>
            <a:tailEnd/>
          </a:ln>
          <a:effectLst/>
        </p:spPr>
        <p:txBody>
          <a:bodyPr>
            <a:spAutoFit/>
          </a:bodyPr>
          <a:lstStyle/>
          <a:p>
            <a:pPr>
              <a:spcBef>
                <a:spcPct val="50000"/>
              </a:spcBef>
            </a:pPr>
            <a:r>
              <a:rPr lang="en-US" sz="1600"/>
              <a:t>(10 + times)</a:t>
            </a:r>
            <a:endParaRPr lang="en-US" sz="1200">
              <a:latin typeface="Times New Roman" pitchFamily="18" charset="0"/>
            </a:endParaRPr>
          </a:p>
        </p:txBody>
      </p:sp>
      <p:sp>
        <p:nvSpPr>
          <p:cNvPr id="317445" name="Text Box 5"/>
          <p:cNvSpPr txBox="1">
            <a:spLocks noChangeArrowheads="1"/>
          </p:cNvSpPr>
          <p:nvPr/>
        </p:nvSpPr>
        <p:spPr bwMode="auto">
          <a:xfrm>
            <a:off x="5486400" y="4191000"/>
            <a:ext cx="1905000" cy="336550"/>
          </a:xfrm>
          <a:prstGeom prst="rect">
            <a:avLst/>
          </a:prstGeom>
          <a:noFill/>
          <a:ln w="9525">
            <a:noFill/>
            <a:miter lim="800000"/>
            <a:headEnd/>
            <a:tailEnd/>
          </a:ln>
          <a:effectLst/>
        </p:spPr>
        <p:txBody>
          <a:bodyPr>
            <a:spAutoFit/>
          </a:bodyPr>
          <a:lstStyle/>
          <a:p>
            <a:pPr>
              <a:spcBef>
                <a:spcPct val="50000"/>
              </a:spcBef>
            </a:pPr>
            <a:r>
              <a:rPr lang="en-US" sz="1600"/>
              <a:t>(2 - 10 times)</a:t>
            </a:r>
            <a:endParaRPr lang="en-US" sz="2400">
              <a:latin typeface="Times New Roman" pitchFamily="18" charset="0"/>
            </a:endParaRPr>
          </a:p>
        </p:txBody>
      </p:sp>
      <p:sp>
        <p:nvSpPr>
          <p:cNvPr id="317446" name="Text Box 6"/>
          <p:cNvSpPr txBox="1">
            <a:spLocks noChangeArrowheads="1"/>
          </p:cNvSpPr>
          <p:nvPr/>
        </p:nvSpPr>
        <p:spPr bwMode="auto">
          <a:xfrm>
            <a:off x="5410200" y="2971800"/>
            <a:ext cx="1295400" cy="336550"/>
          </a:xfrm>
          <a:prstGeom prst="rect">
            <a:avLst/>
          </a:prstGeom>
          <a:noFill/>
          <a:ln w="9525">
            <a:noFill/>
            <a:miter lim="800000"/>
            <a:headEnd/>
            <a:tailEnd/>
          </a:ln>
          <a:effectLst/>
        </p:spPr>
        <p:txBody>
          <a:bodyPr>
            <a:spAutoFit/>
          </a:bodyPr>
          <a:lstStyle/>
          <a:p>
            <a:pPr>
              <a:spcBef>
                <a:spcPct val="50000"/>
              </a:spcBef>
            </a:pPr>
            <a:r>
              <a:rPr lang="en-US" sz="1600"/>
              <a:t>(1 time)</a:t>
            </a:r>
            <a:endParaRPr lang="en-US" sz="2400">
              <a:latin typeface="Times New Roman" pitchFamily="18" charset="0"/>
            </a:endParaRPr>
          </a:p>
        </p:txBody>
      </p:sp>
      <p:sp>
        <p:nvSpPr>
          <p:cNvPr id="317447" name="Rectangle 7"/>
          <p:cNvSpPr>
            <a:spLocks noChangeArrowheads="1"/>
          </p:cNvSpPr>
          <p:nvPr/>
        </p:nvSpPr>
        <p:spPr bwMode="auto">
          <a:xfrm>
            <a:off x="1295400" y="5867400"/>
            <a:ext cx="6629400" cy="581025"/>
          </a:xfrm>
          <a:prstGeom prst="rect">
            <a:avLst/>
          </a:prstGeom>
          <a:noFill/>
          <a:ln w="9525">
            <a:noFill/>
            <a:miter lim="800000"/>
            <a:headEnd/>
            <a:tailEnd/>
          </a:ln>
          <a:effectLst/>
        </p:spPr>
        <p:txBody>
          <a:bodyPr>
            <a:spAutoFit/>
          </a:bodyPr>
          <a:lstStyle/>
          <a:p>
            <a:r>
              <a:rPr lang="en-US" sz="1600"/>
              <a:t>Source:  “The sexual abuse of young people with disabilities: Treatment considerations”, Mansell, Sobsey and Calder, 1992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4B198EB-4745-40B3-8487-887764EE2DF1}" type="slidenum">
              <a:rPr lang="en-US"/>
              <a:pPr/>
              <a:t>23</a:t>
            </a:fld>
            <a:endParaRPr lang="en-US"/>
          </a:p>
        </p:txBody>
      </p:sp>
      <p:sp>
        <p:nvSpPr>
          <p:cNvPr id="325634" name="Rectangle 2"/>
          <p:cNvSpPr>
            <a:spLocks noGrp="1" noChangeArrowheads="1"/>
          </p:cNvSpPr>
          <p:nvPr>
            <p:ph type="title"/>
          </p:nvPr>
        </p:nvSpPr>
        <p:spPr>
          <a:xfrm>
            <a:off x="457200" y="762000"/>
            <a:ext cx="8229600" cy="1143000"/>
          </a:xfrm>
        </p:spPr>
        <p:txBody>
          <a:bodyPr/>
          <a:lstStyle/>
          <a:p>
            <a:pPr algn="ctr"/>
            <a:r>
              <a:rPr lang="en-US" dirty="0"/>
              <a:t>Frequency of Exploitation</a:t>
            </a:r>
          </a:p>
        </p:txBody>
      </p:sp>
      <p:sp>
        <p:nvSpPr>
          <p:cNvPr id="325635" name="Rectangle 3"/>
          <p:cNvSpPr>
            <a:spLocks noGrp="1" noChangeArrowheads="1"/>
          </p:cNvSpPr>
          <p:nvPr>
            <p:ph type="body" idx="1"/>
          </p:nvPr>
        </p:nvSpPr>
        <p:spPr>
          <a:xfrm>
            <a:off x="457200" y="1905000"/>
            <a:ext cx="8229600" cy="4221163"/>
          </a:xfrm>
        </p:spPr>
        <p:txBody>
          <a:bodyPr/>
          <a:lstStyle/>
          <a:p>
            <a:pPr>
              <a:lnSpc>
                <a:spcPct val="90000"/>
              </a:lnSpc>
              <a:buFont typeface="Wingdings" pitchFamily="2" charset="2"/>
              <a:buChar char="Ø"/>
            </a:pPr>
            <a:r>
              <a:rPr lang="en-US" sz="2800" dirty="0"/>
              <a:t>A </a:t>
            </a:r>
            <a:r>
              <a:rPr lang="en-US" sz="2800" dirty="0" smtClean="0"/>
              <a:t>study </a:t>
            </a:r>
            <a:r>
              <a:rPr lang="en-US" sz="2800" dirty="0"/>
              <a:t>conducted by the National Association of Adult Protective Service Administrators (NAAPSA) reported 38,015 documented reports of financial exploitation committed against elderly and vulnerable adults.</a:t>
            </a:r>
            <a:br>
              <a:rPr lang="en-US" sz="2800" dirty="0"/>
            </a:br>
            <a:endParaRPr lang="en-US" sz="2800" dirty="0"/>
          </a:p>
          <a:p>
            <a:pPr>
              <a:lnSpc>
                <a:spcPct val="90000"/>
              </a:lnSpc>
              <a:buFont typeface="Wingdings" pitchFamily="2" charset="2"/>
              <a:buChar char="Ø"/>
            </a:pPr>
            <a:r>
              <a:rPr lang="en-US" sz="2800" dirty="0"/>
              <a:t>It is believed that only 1 in 14 cases get reported, meaning that the number of yearly cases of financial exploitation could be as high as 850,000.</a:t>
            </a:r>
          </a:p>
          <a:p>
            <a:pPr>
              <a:lnSpc>
                <a:spcPct val="90000"/>
              </a:lnSpc>
              <a:buFontTx/>
              <a:buNone/>
            </a:pP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defRPr>
            </a:lvl1pPr>
            <a:lvl2pPr marL="742950" indent="-285750">
              <a:defRPr sz="4000" b="1">
                <a:solidFill>
                  <a:srgbClr val="6699FF"/>
                </a:solidFill>
                <a:latin typeface="Arial" charset="0"/>
              </a:defRPr>
            </a:lvl2pPr>
            <a:lvl3pPr marL="1143000" indent="-228600">
              <a:defRPr sz="4000" b="1">
                <a:solidFill>
                  <a:srgbClr val="6699FF"/>
                </a:solidFill>
                <a:latin typeface="Arial" charset="0"/>
              </a:defRPr>
            </a:lvl3pPr>
            <a:lvl4pPr marL="1600200" indent="-228600">
              <a:defRPr sz="4000" b="1">
                <a:solidFill>
                  <a:srgbClr val="6699FF"/>
                </a:solidFill>
                <a:latin typeface="Arial" charset="0"/>
              </a:defRPr>
            </a:lvl4pPr>
            <a:lvl5pPr marL="2057400" indent="-228600">
              <a:defRPr sz="4000" b="1">
                <a:solidFill>
                  <a:srgbClr val="6699FF"/>
                </a:solidFill>
                <a:latin typeface="Arial" charset="0"/>
              </a:defRPr>
            </a:lvl5pPr>
            <a:lvl6pPr marL="2514600" indent="-228600" eaLnBrk="0" fontAlgn="base" hangingPunct="0">
              <a:spcBef>
                <a:spcPct val="0"/>
              </a:spcBef>
              <a:spcAft>
                <a:spcPct val="0"/>
              </a:spcAft>
              <a:defRPr sz="4000" b="1">
                <a:solidFill>
                  <a:srgbClr val="6699FF"/>
                </a:solidFill>
                <a:latin typeface="Arial" charset="0"/>
              </a:defRPr>
            </a:lvl6pPr>
            <a:lvl7pPr marL="2971800" indent="-228600" eaLnBrk="0" fontAlgn="base" hangingPunct="0">
              <a:spcBef>
                <a:spcPct val="0"/>
              </a:spcBef>
              <a:spcAft>
                <a:spcPct val="0"/>
              </a:spcAft>
              <a:defRPr sz="4000" b="1">
                <a:solidFill>
                  <a:srgbClr val="6699FF"/>
                </a:solidFill>
                <a:latin typeface="Arial" charset="0"/>
              </a:defRPr>
            </a:lvl7pPr>
            <a:lvl8pPr marL="3429000" indent="-228600" eaLnBrk="0" fontAlgn="base" hangingPunct="0">
              <a:spcBef>
                <a:spcPct val="0"/>
              </a:spcBef>
              <a:spcAft>
                <a:spcPct val="0"/>
              </a:spcAft>
              <a:defRPr sz="4000" b="1">
                <a:solidFill>
                  <a:srgbClr val="6699FF"/>
                </a:solidFill>
                <a:latin typeface="Arial" charset="0"/>
              </a:defRPr>
            </a:lvl8pPr>
            <a:lvl9pPr marL="3886200" indent="-228600" eaLnBrk="0" fontAlgn="base" hangingPunct="0">
              <a:spcBef>
                <a:spcPct val="0"/>
              </a:spcBef>
              <a:spcAft>
                <a:spcPct val="0"/>
              </a:spcAft>
              <a:defRPr sz="4000" b="1">
                <a:solidFill>
                  <a:srgbClr val="6699FF"/>
                </a:solidFill>
                <a:latin typeface="Arial" charset="0"/>
              </a:defRPr>
            </a:lvl9pPr>
          </a:lstStyle>
          <a:p>
            <a:fld id="{DDF42D7F-C08A-4BF2-B3A9-C1F9D31E7EDA}" type="slidenum">
              <a:rPr lang="en-US" altLang="en-US" sz="1400" b="0"/>
              <a:pPr/>
              <a:t>24</a:t>
            </a:fld>
            <a:endParaRPr lang="en-US" altLang="en-US" sz="1400" b="0"/>
          </a:p>
        </p:txBody>
      </p:sp>
      <p:graphicFrame>
        <p:nvGraphicFramePr>
          <p:cNvPr id="6147" name="Chart 11"/>
          <p:cNvGraphicFramePr>
            <a:graphicFrameLocks/>
          </p:cNvGraphicFramePr>
          <p:nvPr>
            <p:extLst>
              <p:ext uri="{D42A27DB-BD31-4B8C-83A1-F6EECF244321}">
                <p14:modId xmlns:p14="http://schemas.microsoft.com/office/powerpoint/2010/main" val="830966465"/>
              </p:ext>
            </p:extLst>
          </p:nvPr>
        </p:nvGraphicFramePr>
        <p:xfrm>
          <a:off x="914400" y="1828800"/>
          <a:ext cx="6938962" cy="2961807"/>
        </p:xfrm>
        <a:graphic>
          <a:graphicData uri="http://schemas.openxmlformats.org/presentationml/2006/ole">
            <mc:AlternateContent xmlns:mc="http://schemas.openxmlformats.org/markup-compatibility/2006">
              <mc:Choice xmlns:v="urn:schemas-microsoft-com:vml" Requires="v">
                <p:oleObj spid="_x0000_s310276" name="Worksheet" r:id="rId4" imgW="6353307" imgH="3933735" progId="Excel.Sheet.8">
                  <p:embed/>
                </p:oleObj>
              </mc:Choice>
              <mc:Fallback>
                <p:oleObj name="Worksheet" r:id="rId4" imgW="6353307" imgH="3933735" progId="Excel.Sheet.8">
                  <p:embed/>
                  <p:pic>
                    <p:nvPicPr>
                      <p:cNvPr id="0" name=""/>
                      <p:cNvPicPr>
                        <a:picLocks noChangeArrowheads="1"/>
                      </p:cNvPicPr>
                      <p:nvPr/>
                    </p:nvPicPr>
                    <p:blipFill>
                      <a:blip r:embed="rId5"/>
                      <a:srcRect/>
                      <a:stretch>
                        <a:fillRect/>
                      </a:stretch>
                    </p:blipFill>
                    <p:spPr bwMode="auto">
                      <a:xfrm>
                        <a:off x="914400" y="1828800"/>
                        <a:ext cx="6938962" cy="2961807"/>
                      </a:xfrm>
                      <a:prstGeom prst="rect">
                        <a:avLst/>
                      </a:prstGeom>
                      <a:noFill/>
                      <a:ln>
                        <a:noFill/>
                      </a:ln>
                      <a:extLst/>
                    </p:spPr>
                  </p:pic>
                </p:oleObj>
              </mc:Fallback>
            </mc:AlternateContent>
          </a:graphicData>
        </a:graphic>
      </p:graphicFrame>
      <p:sp>
        <p:nvSpPr>
          <p:cNvPr id="2" name="Rectangle 1"/>
          <p:cNvSpPr/>
          <p:nvPr/>
        </p:nvSpPr>
        <p:spPr>
          <a:xfrm>
            <a:off x="1066800" y="5029200"/>
            <a:ext cx="7010400" cy="981423"/>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As of June 1, 2015, APD had 56,304 active clients. At the time of </a:t>
            </a:r>
            <a:r>
              <a:rPr lang="en-US" dirty="0" smtClean="0">
                <a:latin typeface="Calibri" panose="020F0502020204030204" pitchFamily="34" charset="0"/>
                <a:ea typeface="Calibri" panose="020F0502020204030204" pitchFamily="34" charset="0"/>
                <a:cs typeface="Times New Roman" panose="02020603050405020304" pitchFamily="18" charset="0"/>
              </a:rPr>
              <a:t>that data </a:t>
            </a:r>
            <a:r>
              <a:rPr lang="en-US" dirty="0">
                <a:latin typeface="Calibri" panose="020F0502020204030204" pitchFamily="34" charset="0"/>
                <a:ea typeface="Calibri" panose="020F0502020204030204" pitchFamily="34" charset="0"/>
                <a:cs typeface="Times New Roman" panose="02020603050405020304" pitchFamily="18" charset="0"/>
              </a:rPr>
              <a:t>run, the total number of active clients that had an Abuse, Neglect or Exploitation report over </a:t>
            </a:r>
            <a:r>
              <a:rPr lang="en-US" smtClean="0">
                <a:latin typeface="Calibri" panose="020F0502020204030204" pitchFamily="34" charset="0"/>
                <a:ea typeface="Calibri" panose="020F0502020204030204" pitchFamily="34" charset="0"/>
                <a:cs typeface="Times New Roman" panose="02020603050405020304" pitchFamily="18" charset="0"/>
              </a:rPr>
              <a:t>a five year </a:t>
            </a:r>
            <a:r>
              <a:rPr lang="en-US" dirty="0">
                <a:latin typeface="Calibri" panose="020F0502020204030204" pitchFamily="34" charset="0"/>
                <a:ea typeface="Calibri" panose="020F0502020204030204" pitchFamily="34" charset="0"/>
                <a:cs typeface="Times New Roman" panose="02020603050405020304" pitchFamily="18" charset="0"/>
              </a:rPr>
              <a:t>period was 10,103.</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295400" y="1066800"/>
            <a:ext cx="6781800" cy="523220"/>
          </a:xfrm>
          <a:prstGeom prst="rect">
            <a:avLst/>
          </a:prstGeom>
          <a:noFill/>
        </p:spPr>
        <p:txBody>
          <a:bodyPr wrap="square" rtlCol="0">
            <a:spAutoFit/>
          </a:bodyPr>
          <a:lstStyle/>
          <a:p>
            <a:pPr algn="ctr"/>
            <a:r>
              <a:rPr lang="en-US" sz="2800" dirty="0" smtClean="0">
                <a:solidFill>
                  <a:srgbClr val="3333CC"/>
                </a:solidFill>
              </a:rPr>
              <a:t>Investigations Involving APD Clients</a:t>
            </a:r>
            <a:endParaRPr lang="en-US" sz="2800" dirty="0">
              <a:solidFill>
                <a:srgbClr val="3333CC"/>
              </a:solidFill>
            </a:endParaRPr>
          </a:p>
        </p:txBody>
      </p:sp>
    </p:spTree>
    <p:extLst>
      <p:ext uri="{BB962C8B-B14F-4D97-AF65-F5344CB8AC3E}">
        <p14:creationId xmlns:p14="http://schemas.microsoft.com/office/powerpoint/2010/main" val="1245761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defRPr>
            </a:lvl1pPr>
            <a:lvl2pPr marL="742950" indent="-285750">
              <a:defRPr sz="4000" b="1">
                <a:solidFill>
                  <a:srgbClr val="6699FF"/>
                </a:solidFill>
                <a:latin typeface="Arial" charset="0"/>
              </a:defRPr>
            </a:lvl2pPr>
            <a:lvl3pPr marL="1143000" indent="-228600">
              <a:defRPr sz="4000" b="1">
                <a:solidFill>
                  <a:srgbClr val="6699FF"/>
                </a:solidFill>
                <a:latin typeface="Arial" charset="0"/>
              </a:defRPr>
            </a:lvl3pPr>
            <a:lvl4pPr marL="1600200" indent="-228600">
              <a:defRPr sz="4000" b="1">
                <a:solidFill>
                  <a:srgbClr val="6699FF"/>
                </a:solidFill>
                <a:latin typeface="Arial" charset="0"/>
              </a:defRPr>
            </a:lvl4pPr>
            <a:lvl5pPr marL="2057400" indent="-228600">
              <a:defRPr sz="4000" b="1">
                <a:solidFill>
                  <a:srgbClr val="6699FF"/>
                </a:solidFill>
                <a:latin typeface="Arial" charset="0"/>
              </a:defRPr>
            </a:lvl5pPr>
            <a:lvl6pPr marL="2514600" indent="-228600" eaLnBrk="0" fontAlgn="base" hangingPunct="0">
              <a:spcBef>
                <a:spcPct val="0"/>
              </a:spcBef>
              <a:spcAft>
                <a:spcPct val="0"/>
              </a:spcAft>
              <a:defRPr sz="4000" b="1">
                <a:solidFill>
                  <a:srgbClr val="6699FF"/>
                </a:solidFill>
                <a:latin typeface="Arial" charset="0"/>
              </a:defRPr>
            </a:lvl6pPr>
            <a:lvl7pPr marL="2971800" indent="-228600" eaLnBrk="0" fontAlgn="base" hangingPunct="0">
              <a:spcBef>
                <a:spcPct val="0"/>
              </a:spcBef>
              <a:spcAft>
                <a:spcPct val="0"/>
              </a:spcAft>
              <a:defRPr sz="4000" b="1">
                <a:solidFill>
                  <a:srgbClr val="6699FF"/>
                </a:solidFill>
                <a:latin typeface="Arial" charset="0"/>
              </a:defRPr>
            </a:lvl7pPr>
            <a:lvl8pPr marL="3429000" indent="-228600" eaLnBrk="0" fontAlgn="base" hangingPunct="0">
              <a:spcBef>
                <a:spcPct val="0"/>
              </a:spcBef>
              <a:spcAft>
                <a:spcPct val="0"/>
              </a:spcAft>
              <a:defRPr sz="4000" b="1">
                <a:solidFill>
                  <a:srgbClr val="6699FF"/>
                </a:solidFill>
                <a:latin typeface="Arial" charset="0"/>
              </a:defRPr>
            </a:lvl8pPr>
            <a:lvl9pPr marL="3886200" indent="-228600" eaLnBrk="0" fontAlgn="base" hangingPunct="0">
              <a:spcBef>
                <a:spcPct val="0"/>
              </a:spcBef>
              <a:spcAft>
                <a:spcPct val="0"/>
              </a:spcAft>
              <a:defRPr sz="4000" b="1">
                <a:solidFill>
                  <a:srgbClr val="6699FF"/>
                </a:solidFill>
                <a:latin typeface="Arial" charset="0"/>
              </a:defRPr>
            </a:lvl9pPr>
          </a:lstStyle>
          <a:p>
            <a:fld id="{9BA0E972-EEDE-4280-83A1-2D1C0E8AD993}" type="slidenum">
              <a:rPr lang="en-US" altLang="en-US" sz="1400" b="0"/>
              <a:pPr/>
              <a:t>25</a:t>
            </a:fld>
            <a:endParaRPr lang="en-US" altLang="en-US" sz="1400" b="0"/>
          </a:p>
        </p:txBody>
      </p:sp>
      <p:graphicFrame>
        <p:nvGraphicFramePr>
          <p:cNvPr id="5" name="Chart 4"/>
          <p:cNvGraphicFramePr>
            <a:graphicFrameLocks/>
          </p:cNvGraphicFramePr>
          <p:nvPr>
            <p:extLst>
              <p:ext uri="{D42A27DB-BD31-4B8C-83A1-F6EECF244321}">
                <p14:modId xmlns:p14="http://schemas.microsoft.com/office/powerpoint/2010/main" val="1390556113"/>
              </p:ext>
            </p:extLst>
          </p:nvPr>
        </p:nvGraphicFramePr>
        <p:xfrm>
          <a:off x="1371600" y="914400"/>
          <a:ext cx="69342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4047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defRPr>
            </a:lvl1pPr>
            <a:lvl2pPr marL="742950" indent="-285750">
              <a:defRPr sz="4000" b="1">
                <a:solidFill>
                  <a:srgbClr val="6699FF"/>
                </a:solidFill>
                <a:latin typeface="Arial" charset="0"/>
              </a:defRPr>
            </a:lvl2pPr>
            <a:lvl3pPr marL="1143000" indent="-228600">
              <a:defRPr sz="4000" b="1">
                <a:solidFill>
                  <a:srgbClr val="6699FF"/>
                </a:solidFill>
                <a:latin typeface="Arial" charset="0"/>
              </a:defRPr>
            </a:lvl3pPr>
            <a:lvl4pPr marL="1600200" indent="-228600">
              <a:defRPr sz="4000" b="1">
                <a:solidFill>
                  <a:srgbClr val="6699FF"/>
                </a:solidFill>
                <a:latin typeface="Arial" charset="0"/>
              </a:defRPr>
            </a:lvl4pPr>
            <a:lvl5pPr marL="2057400" indent="-228600">
              <a:defRPr sz="4000" b="1">
                <a:solidFill>
                  <a:srgbClr val="6699FF"/>
                </a:solidFill>
                <a:latin typeface="Arial" charset="0"/>
              </a:defRPr>
            </a:lvl5pPr>
            <a:lvl6pPr marL="2514600" indent="-228600" eaLnBrk="0" fontAlgn="base" hangingPunct="0">
              <a:spcBef>
                <a:spcPct val="0"/>
              </a:spcBef>
              <a:spcAft>
                <a:spcPct val="0"/>
              </a:spcAft>
              <a:defRPr sz="4000" b="1">
                <a:solidFill>
                  <a:srgbClr val="6699FF"/>
                </a:solidFill>
                <a:latin typeface="Arial" charset="0"/>
              </a:defRPr>
            </a:lvl6pPr>
            <a:lvl7pPr marL="2971800" indent="-228600" eaLnBrk="0" fontAlgn="base" hangingPunct="0">
              <a:spcBef>
                <a:spcPct val="0"/>
              </a:spcBef>
              <a:spcAft>
                <a:spcPct val="0"/>
              </a:spcAft>
              <a:defRPr sz="4000" b="1">
                <a:solidFill>
                  <a:srgbClr val="6699FF"/>
                </a:solidFill>
                <a:latin typeface="Arial" charset="0"/>
              </a:defRPr>
            </a:lvl7pPr>
            <a:lvl8pPr marL="3429000" indent="-228600" eaLnBrk="0" fontAlgn="base" hangingPunct="0">
              <a:spcBef>
                <a:spcPct val="0"/>
              </a:spcBef>
              <a:spcAft>
                <a:spcPct val="0"/>
              </a:spcAft>
              <a:defRPr sz="4000" b="1">
                <a:solidFill>
                  <a:srgbClr val="6699FF"/>
                </a:solidFill>
                <a:latin typeface="Arial" charset="0"/>
              </a:defRPr>
            </a:lvl8pPr>
            <a:lvl9pPr marL="3886200" indent="-228600" eaLnBrk="0" fontAlgn="base" hangingPunct="0">
              <a:spcBef>
                <a:spcPct val="0"/>
              </a:spcBef>
              <a:spcAft>
                <a:spcPct val="0"/>
              </a:spcAft>
              <a:defRPr sz="4000" b="1">
                <a:solidFill>
                  <a:srgbClr val="6699FF"/>
                </a:solidFill>
                <a:latin typeface="Arial" charset="0"/>
              </a:defRPr>
            </a:lvl9pPr>
          </a:lstStyle>
          <a:p>
            <a:fld id="{2BF2B163-63F9-4A93-AF1E-3D8CFBD08DEC}" type="slidenum">
              <a:rPr lang="en-US" altLang="en-US" sz="1400" b="0"/>
              <a:pPr/>
              <a:t>26</a:t>
            </a:fld>
            <a:endParaRPr lang="en-US" altLang="en-US" sz="1400" b="0"/>
          </a:p>
        </p:txBody>
      </p:sp>
      <p:graphicFrame>
        <p:nvGraphicFramePr>
          <p:cNvPr id="5" name="Chart 4"/>
          <p:cNvGraphicFramePr>
            <a:graphicFrameLocks/>
          </p:cNvGraphicFramePr>
          <p:nvPr>
            <p:extLst>
              <p:ext uri="{D42A27DB-BD31-4B8C-83A1-F6EECF244321}">
                <p14:modId xmlns:p14="http://schemas.microsoft.com/office/powerpoint/2010/main" val="3880633632"/>
              </p:ext>
            </p:extLst>
          </p:nvPr>
        </p:nvGraphicFramePr>
        <p:xfrm>
          <a:off x="1143000" y="914400"/>
          <a:ext cx="7239000" cy="5181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3227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94293A3-70AE-4311-82D8-49FA4C52CE29}" type="slidenum">
              <a:rPr lang="en-US"/>
              <a:pPr/>
              <a:t>27</a:t>
            </a:fld>
            <a:endParaRPr lang="en-US"/>
          </a:p>
        </p:txBody>
      </p:sp>
      <p:sp>
        <p:nvSpPr>
          <p:cNvPr id="318466" name="Rectangle 2"/>
          <p:cNvSpPr>
            <a:spLocks noGrp="1" noChangeArrowheads="1"/>
          </p:cNvSpPr>
          <p:nvPr>
            <p:ph type="title"/>
          </p:nvPr>
        </p:nvSpPr>
        <p:spPr>
          <a:xfrm>
            <a:off x="304800" y="685800"/>
            <a:ext cx="8686800" cy="1143000"/>
          </a:xfrm>
        </p:spPr>
        <p:txBody>
          <a:bodyPr/>
          <a:lstStyle/>
          <a:p>
            <a:pPr algn="ctr"/>
            <a:r>
              <a:rPr lang="en-US" sz="2800" b="1"/>
              <a:t>Why are people with developmental disabilities </a:t>
            </a:r>
            <a:br>
              <a:rPr lang="en-US" sz="2800" b="1"/>
            </a:br>
            <a:r>
              <a:rPr lang="en-US" sz="2800" b="1"/>
              <a:t>more likely to be victimized?</a:t>
            </a:r>
            <a:r>
              <a:rPr lang="en-US" sz="2400" b="1">
                <a:latin typeface="Bookman Old Style" pitchFamily="18" charset="0"/>
              </a:rPr>
              <a:t> </a:t>
            </a:r>
            <a:endParaRPr lang="en-US" b="1">
              <a:latin typeface="Bookman Old Style" pitchFamily="18" charset="0"/>
            </a:endParaRPr>
          </a:p>
        </p:txBody>
      </p:sp>
      <p:sp>
        <p:nvSpPr>
          <p:cNvPr id="318467" name="Rectangle 3"/>
          <p:cNvSpPr>
            <a:spLocks noGrp="1" noChangeArrowheads="1"/>
          </p:cNvSpPr>
          <p:nvPr>
            <p:ph type="body" idx="1"/>
          </p:nvPr>
        </p:nvSpPr>
        <p:spPr>
          <a:xfrm>
            <a:off x="228600" y="2133600"/>
            <a:ext cx="8153400" cy="4724400"/>
          </a:xfrm>
        </p:spPr>
        <p:txBody>
          <a:bodyPr/>
          <a:lstStyle/>
          <a:p>
            <a:pPr lvl="2">
              <a:buFont typeface="Wingdings" pitchFamily="2" charset="2"/>
              <a:buChar char="Ø"/>
            </a:pPr>
            <a:r>
              <a:rPr lang="en-US">
                <a:latin typeface="Bookman Old Style" pitchFamily="18" charset="0"/>
              </a:rPr>
              <a:t> </a:t>
            </a:r>
            <a:r>
              <a:rPr lang="en-US"/>
              <a:t>may be physically unable to defend themselves</a:t>
            </a:r>
          </a:p>
          <a:p>
            <a:pPr lvl="2">
              <a:buFont typeface="Wingdings" pitchFamily="2" charset="2"/>
              <a:buChar char="Ø"/>
            </a:pPr>
            <a:r>
              <a:rPr lang="en-US"/>
              <a:t> may require assistance with the most personal and intimate activities of daily living</a:t>
            </a:r>
          </a:p>
          <a:p>
            <a:pPr lvl="2">
              <a:buFont typeface="Wingdings" pitchFamily="2" charset="2"/>
              <a:buChar char="Ø"/>
            </a:pPr>
            <a:r>
              <a:rPr lang="en-US"/>
              <a:t> may be unable to report the crime</a:t>
            </a:r>
          </a:p>
          <a:p>
            <a:pPr lvl="2">
              <a:buFont typeface="Wingdings" pitchFamily="2" charset="2"/>
              <a:buChar char="Ø"/>
            </a:pPr>
            <a:r>
              <a:rPr lang="en-US"/>
              <a:t> may not be considered credible reporters</a:t>
            </a:r>
          </a:p>
          <a:p>
            <a:pPr lvl="2">
              <a:buFont typeface="Wingdings" pitchFamily="2" charset="2"/>
              <a:buChar char="Ø"/>
            </a:pPr>
            <a:r>
              <a:rPr lang="en-US"/>
              <a:t>may be unable to differentiate between appropriate and inappropriate touching</a:t>
            </a:r>
          </a:p>
          <a:p>
            <a:pPr lvl="2">
              <a:buFont typeface="Wingdings" pitchFamily="2" charset="2"/>
              <a:buChar char="Ø"/>
            </a:pPr>
            <a:r>
              <a:rPr lang="en-US"/>
              <a:t>are often taught to be passive and compliant</a:t>
            </a:r>
          </a:p>
          <a:p>
            <a:pPr lvl="2">
              <a:buFont typeface="Wingdings" pitchFamily="2" charset="2"/>
              <a:buChar char="Ø"/>
            </a:pPr>
            <a:r>
              <a:rPr lang="en-US"/>
              <a:t>may be coerced or threatened with the withholding of needed care or equipment</a:t>
            </a:r>
          </a:p>
          <a:p>
            <a:pPr lvl="2">
              <a:buFont typeface="Wingdings" pitchFamily="2" charset="2"/>
              <a:buChar char="Ø"/>
            </a:pPr>
            <a:r>
              <a:rPr lang="en-US"/>
              <a:t>may be socially isolated</a:t>
            </a:r>
          </a:p>
          <a:p>
            <a:endParaRPr lang="en-US" sz="2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1E4187D-6FC0-4C04-8C48-CAEEDF19E0C2}" type="slidenum">
              <a:rPr lang="en-US"/>
              <a:pPr/>
              <a:t>28</a:t>
            </a:fld>
            <a:endParaRPr lang="en-US"/>
          </a:p>
        </p:txBody>
      </p:sp>
      <p:sp>
        <p:nvSpPr>
          <p:cNvPr id="338946" name="Rectangle 2"/>
          <p:cNvSpPr>
            <a:spLocks noGrp="1" noChangeArrowheads="1"/>
          </p:cNvSpPr>
          <p:nvPr>
            <p:ph type="title"/>
          </p:nvPr>
        </p:nvSpPr>
        <p:spPr>
          <a:xfrm>
            <a:off x="381000" y="609600"/>
            <a:ext cx="8229600" cy="685800"/>
          </a:xfrm>
        </p:spPr>
        <p:txBody>
          <a:bodyPr/>
          <a:lstStyle/>
          <a:p>
            <a:pPr algn="ctr"/>
            <a:r>
              <a:rPr lang="en-US" sz="4000"/>
              <a:t/>
            </a:r>
            <a:br>
              <a:rPr lang="en-US" sz="4000"/>
            </a:br>
            <a:r>
              <a:rPr lang="en-US" sz="4000"/>
              <a:t>Risk Factors</a:t>
            </a:r>
            <a:br>
              <a:rPr lang="en-US" sz="4000"/>
            </a:br>
            <a:endParaRPr lang="en-US" sz="4000"/>
          </a:p>
        </p:txBody>
      </p:sp>
      <p:sp>
        <p:nvSpPr>
          <p:cNvPr id="338947" name="Rectangle 3"/>
          <p:cNvSpPr>
            <a:spLocks noGrp="1" noChangeArrowheads="1"/>
          </p:cNvSpPr>
          <p:nvPr>
            <p:ph type="body" idx="1"/>
          </p:nvPr>
        </p:nvSpPr>
        <p:spPr>
          <a:xfrm>
            <a:off x="228600" y="1295400"/>
            <a:ext cx="8686800" cy="4572000"/>
          </a:xfrm>
        </p:spPr>
        <p:txBody>
          <a:bodyPr/>
          <a:lstStyle/>
          <a:p>
            <a:pPr>
              <a:lnSpc>
                <a:spcPct val="80000"/>
              </a:lnSpc>
            </a:pPr>
            <a:r>
              <a:rPr lang="en-US" sz="2400"/>
              <a:t>Dependence on others for long-term care</a:t>
            </a:r>
          </a:p>
          <a:p>
            <a:pPr>
              <a:lnSpc>
                <a:spcPct val="80000"/>
              </a:lnSpc>
            </a:pPr>
            <a:r>
              <a:rPr lang="en-US" sz="2400"/>
              <a:t>Lack of economic independence</a:t>
            </a:r>
          </a:p>
          <a:p>
            <a:pPr>
              <a:lnSpc>
                <a:spcPct val="80000"/>
              </a:lnSpc>
            </a:pPr>
            <a:r>
              <a:rPr lang="en-US" sz="2400"/>
              <a:t>Receives services in segregated settings</a:t>
            </a:r>
            <a:endParaRPr lang="en-US" sz="2000"/>
          </a:p>
          <a:p>
            <a:pPr>
              <a:lnSpc>
                <a:spcPct val="80000"/>
              </a:lnSpc>
            </a:pPr>
            <a:r>
              <a:rPr lang="en-US" sz="2400"/>
              <a:t>Lack of participation in abuse awareness and personal safety programs</a:t>
            </a:r>
          </a:p>
          <a:p>
            <a:pPr>
              <a:lnSpc>
                <a:spcPct val="80000"/>
              </a:lnSpc>
            </a:pPr>
            <a:r>
              <a:rPr lang="en-US" sz="2400"/>
              <a:t>Less education about sexuality and healthy intimate relationships</a:t>
            </a:r>
          </a:p>
          <a:p>
            <a:pPr>
              <a:lnSpc>
                <a:spcPct val="80000"/>
              </a:lnSpc>
            </a:pPr>
            <a:r>
              <a:rPr lang="en-US" sz="2400"/>
              <a:t>Social isolation</a:t>
            </a:r>
          </a:p>
          <a:p>
            <a:pPr>
              <a:lnSpc>
                <a:spcPct val="80000"/>
              </a:lnSpc>
            </a:pPr>
            <a:r>
              <a:rPr lang="en-US" sz="2400"/>
              <a:t>Overprotection</a:t>
            </a:r>
          </a:p>
          <a:p>
            <a:pPr>
              <a:lnSpc>
                <a:spcPct val="80000"/>
              </a:lnSpc>
            </a:pPr>
            <a:r>
              <a:rPr lang="en-US" sz="2400"/>
              <a:t>Communication challenges</a:t>
            </a:r>
          </a:p>
          <a:p>
            <a:pPr>
              <a:lnSpc>
                <a:spcPct val="80000"/>
              </a:lnSpc>
            </a:pPr>
            <a:r>
              <a:rPr lang="en-US" sz="2400"/>
              <a:t>Physical barriers to accessing supports and services </a:t>
            </a:r>
            <a:br>
              <a:rPr lang="en-US" sz="2400"/>
            </a:br>
            <a:r>
              <a:rPr lang="en-US" sz="2400"/>
              <a:t>(such as lack of transportation or inaccessible domestic violence/sexual assault shelters</a:t>
            </a:r>
            <a:r>
              <a:rPr lang="en-US" sz="2000"/>
              <a:t>)*</a:t>
            </a:r>
            <a:r>
              <a:rPr lang="en-US" sz="1800"/>
              <a:t> </a:t>
            </a:r>
          </a:p>
          <a:p>
            <a:pPr>
              <a:lnSpc>
                <a:spcPct val="80000"/>
              </a:lnSpc>
              <a:buFontTx/>
              <a:buNone/>
            </a:pPr>
            <a:r>
              <a:rPr lang="en-US" sz="800"/>
              <a:t>	</a:t>
            </a:r>
            <a:br>
              <a:rPr lang="en-US" sz="800"/>
            </a:br>
            <a:endParaRPr lang="en-US" sz="800"/>
          </a:p>
          <a:p>
            <a:pPr>
              <a:lnSpc>
                <a:spcPct val="80000"/>
              </a:lnSpc>
              <a:buFontTx/>
              <a:buNone/>
            </a:pPr>
            <a:r>
              <a:rPr lang="en-US" sz="700"/>
              <a:t>	</a:t>
            </a:r>
          </a:p>
          <a:p>
            <a:pPr>
              <a:lnSpc>
                <a:spcPct val="80000"/>
              </a:lnSpc>
              <a:buFontTx/>
              <a:buNone/>
            </a:pPr>
            <a:r>
              <a:rPr lang="en-US" sz="700"/>
              <a:t>	</a:t>
            </a:r>
            <a:endParaRPr lang="en-US" sz="800"/>
          </a:p>
        </p:txBody>
      </p:sp>
      <p:sp>
        <p:nvSpPr>
          <p:cNvPr id="338948" name="Rectangle 4"/>
          <p:cNvSpPr>
            <a:spLocks noChangeArrowheads="1"/>
          </p:cNvSpPr>
          <p:nvPr/>
        </p:nvSpPr>
        <p:spPr bwMode="auto">
          <a:xfrm>
            <a:off x="762000" y="6019800"/>
            <a:ext cx="7467600" cy="677863"/>
          </a:xfrm>
          <a:prstGeom prst="rect">
            <a:avLst/>
          </a:prstGeom>
          <a:noFill/>
          <a:ln w="9525">
            <a:noFill/>
            <a:miter lim="800000"/>
            <a:headEnd/>
            <a:tailEnd/>
          </a:ln>
          <a:effectLst/>
        </p:spPr>
        <p:txBody>
          <a:bodyPr>
            <a:spAutoFit/>
          </a:bodyPr>
          <a:lstStyle/>
          <a:p>
            <a:pPr>
              <a:lnSpc>
                <a:spcPct val="80000"/>
              </a:lnSpc>
              <a:spcBef>
                <a:spcPct val="20000"/>
              </a:spcBef>
            </a:pPr>
            <a:r>
              <a:rPr lang="en-US" sz="1600">
                <a:solidFill>
                  <a:srgbClr val="3333CC"/>
                </a:solidFill>
              </a:rPr>
              <a:t>*Source: “Combating Violence &amp; Abuse of People with Disabilities: A Call to Action.” By Nancy Fitzsimmons. Baltimore, Maryland: Paul H. Brookes Publishing Company, 2009.</a:t>
            </a:r>
            <a:r>
              <a:rPr lang="en-US" sz="160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DCDAF91-6156-4430-B3D4-0CA7A830116A}" type="slidenum">
              <a:rPr lang="en-US"/>
              <a:pPr/>
              <a:t>29</a:t>
            </a:fld>
            <a:endParaRPr lang="en-US"/>
          </a:p>
        </p:txBody>
      </p:sp>
      <p:sp>
        <p:nvSpPr>
          <p:cNvPr id="307202" name="Rectangle 2"/>
          <p:cNvSpPr>
            <a:spLocks noGrp="1" noChangeArrowheads="1"/>
          </p:cNvSpPr>
          <p:nvPr>
            <p:ph type="title"/>
          </p:nvPr>
        </p:nvSpPr>
        <p:spPr>
          <a:xfrm>
            <a:off x="533400" y="685800"/>
            <a:ext cx="8001000" cy="762000"/>
          </a:xfrm>
        </p:spPr>
        <p:txBody>
          <a:bodyPr/>
          <a:lstStyle/>
          <a:p>
            <a:r>
              <a:rPr lang="en-US"/>
              <a:t>Common Case Characteristics</a:t>
            </a:r>
          </a:p>
        </p:txBody>
      </p:sp>
      <p:sp>
        <p:nvSpPr>
          <p:cNvPr id="307203" name="Rectangle 3"/>
          <p:cNvSpPr>
            <a:spLocks noGrp="1" noChangeArrowheads="1"/>
          </p:cNvSpPr>
          <p:nvPr>
            <p:ph type="body" idx="1"/>
          </p:nvPr>
        </p:nvSpPr>
        <p:spPr>
          <a:xfrm>
            <a:off x="457200" y="1524000"/>
            <a:ext cx="8229600" cy="4800600"/>
          </a:xfrm>
        </p:spPr>
        <p:txBody>
          <a:bodyPr/>
          <a:lstStyle/>
          <a:p>
            <a:pPr marL="0" indent="0">
              <a:lnSpc>
                <a:spcPct val="90000"/>
              </a:lnSpc>
              <a:buFontTx/>
              <a:buNone/>
            </a:pPr>
            <a:r>
              <a:rPr lang="en-US" sz="2400"/>
              <a:t>People with developmental disabilities are more likely to experience:</a:t>
            </a:r>
            <a:br>
              <a:rPr lang="en-US" sz="2400"/>
            </a:br>
            <a:endParaRPr lang="en-US" sz="2400"/>
          </a:p>
          <a:p>
            <a:pPr marL="0" indent="0">
              <a:lnSpc>
                <a:spcPct val="90000"/>
              </a:lnSpc>
              <a:buFont typeface="Wingdings" pitchFamily="2" charset="2"/>
              <a:buChar char="Ø"/>
            </a:pPr>
            <a:r>
              <a:rPr lang="en-US" sz="2400"/>
              <a:t> Different types of abuse, neglect, and exploitation</a:t>
            </a:r>
          </a:p>
          <a:p>
            <a:pPr marL="0" indent="0">
              <a:lnSpc>
                <a:spcPct val="90000"/>
              </a:lnSpc>
              <a:buFont typeface="Wingdings" pitchFamily="2" charset="2"/>
              <a:buChar char="Ø"/>
            </a:pPr>
            <a:r>
              <a:rPr lang="en-US" sz="2400"/>
              <a:t> Multiple perpetrators</a:t>
            </a:r>
          </a:p>
          <a:p>
            <a:pPr marL="0" indent="0">
              <a:lnSpc>
                <a:spcPct val="90000"/>
              </a:lnSpc>
              <a:buFont typeface="Wingdings" pitchFamily="2" charset="2"/>
              <a:buChar char="Ø"/>
            </a:pPr>
            <a:r>
              <a:rPr lang="en-US" sz="2400"/>
              <a:t> Abuse, neglect, and exploitation which is more severe 	and lasts for longer periods of time than people 	without disabilities</a:t>
            </a:r>
          </a:p>
          <a:p>
            <a:pPr marL="0" indent="0">
              <a:lnSpc>
                <a:spcPct val="90000"/>
              </a:lnSpc>
              <a:buFont typeface="Wingdings" pitchFamily="2" charset="2"/>
              <a:buChar char="Ø"/>
            </a:pPr>
            <a:r>
              <a:rPr lang="en-US" sz="2400"/>
              <a:t> Abused more frequently than others</a:t>
            </a:r>
          </a:p>
          <a:p>
            <a:pPr marL="0" indent="0">
              <a:lnSpc>
                <a:spcPct val="90000"/>
              </a:lnSpc>
              <a:buFont typeface="Wingdings" pitchFamily="2" charset="2"/>
              <a:buChar char="Ø"/>
            </a:pPr>
            <a:r>
              <a:rPr lang="en-US" sz="2400"/>
              <a:t> Less able to escape the abuse, find justice or services</a:t>
            </a:r>
          </a:p>
          <a:p>
            <a:pPr marL="0" indent="0">
              <a:lnSpc>
                <a:spcPct val="90000"/>
              </a:lnSpc>
              <a:buFont typeface="Wingdings" pitchFamily="2" charset="2"/>
              <a:buChar char="Ø"/>
            </a:pPr>
            <a:r>
              <a:rPr lang="en-US" sz="2400"/>
              <a:t> More likely to remain in situations that increase their 	vulnerability and risk of repeated abuse</a:t>
            </a:r>
          </a:p>
          <a:p>
            <a:pPr marL="0" indent="0">
              <a:lnSpc>
                <a:spcPct val="90000"/>
              </a:lnSpc>
              <a:buFontTx/>
              <a:buNone/>
            </a:pPr>
            <a:endParaRPr lang="en-US" sz="2400"/>
          </a:p>
          <a:p>
            <a:pPr marL="0" indent="0">
              <a:lnSpc>
                <a:spcPct val="90000"/>
              </a:lnSpc>
            </a:pPr>
            <a:endParaRPr lang="en-US" sz="2000"/>
          </a:p>
          <a:p>
            <a:pPr marL="0" indent="0">
              <a:lnSpc>
                <a:spcPct val="90000"/>
              </a:lnSpc>
            </a:pPr>
            <a:endParaRPr 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5A8995-3C7C-4476-8DA4-C81EA36B5F01}" type="slidenum">
              <a:rPr lang="en-US"/>
              <a:pPr/>
              <a:t>3</a:t>
            </a:fld>
            <a:endParaRPr lang="en-US"/>
          </a:p>
        </p:txBody>
      </p:sp>
      <p:sp>
        <p:nvSpPr>
          <p:cNvPr id="200706" name="Rectangle 2"/>
          <p:cNvSpPr>
            <a:spLocks noGrp="1" noChangeArrowheads="1"/>
          </p:cNvSpPr>
          <p:nvPr>
            <p:ph type="title"/>
          </p:nvPr>
        </p:nvSpPr>
        <p:spPr>
          <a:xfrm>
            <a:off x="685800" y="533400"/>
            <a:ext cx="7772400" cy="1143000"/>
          </a:xfrm>
        </p:spPr>
        <p:txBody>
          <a:bodyPr/>
          <a:lstStyle/>
          <a:p>
            <a:r>
              <a:rPr lang="en-US" b="1"/>
              <a:t>Objectives</a:t>
            </a:r>
          </a:p>
        </p:txBody>
      </p:sp>
      <p:sp>
        <p:nvSpPr>
          <p:cNvPr id="200707" name="Rectangle 3"/>
          <p:cNvSpPr>
            <a:spLocks noGrp="1" noChangeArrowheads="1"/>
          </p:cNvSpPr>
          <p:nvPr>
            <p:ph type="body" sz="half" idx="1"/>
          </p:nvPr>
        </p:nvSpPr>
        <p:spPr>
          <a:xfrm>
            <a:off x="762000" y="1752600"/>
            <a:ext cx="3733800" cy="4648200"/>
          </a:xfrm>
        </p:spPr>
        <p:txBody>
          <a:bodyPr/>
          <a:lstStyle/>
          <a:p>
            <a:pPr>
              <a:buFont typeface="Wingdings" pitchFamily="2" charset="2"/>
              <a:buChar char="Ø"/>
            </a:pPr>
            <a:r>
              <a:rPr lang="en-US" sz="2400"/>
              <a:t>Understand nature and prevalence of the problem</a:t>
            </a:r>
          </a:p>
          <a:p>
            <a:pPr>
              <a:buFont typeface="Wingdings" pitchFamily="2" charset="2"/>
              <a:buChar char="Ø"/>
            </a:pPr>
            <a:r>
              <a:rPr lang="en-US" sz="2400"/>
              <a:t>Learn to recognize common signs and symptoms of abuse, neglect, and exploitation and what actions to take</a:t>
            </a:r>
          </a:p>
          <a:p>
            <a:pPr>
              <a:buFont typeface="Wingdings" pitchFamily="2" charset="2"/>
              <a:buChar char="Ø"/>
            </a:pPr>
            <a:r>
              <a:rPr lang="en-US" sz="2400"/>
              <a:t>Know the best ways to prevent such crimes before they occur</a:t>
            </a:r>
          </a:p>
        </p:txBody>
      </p:sp>
      <p:graphicFrame>
        <p:nvGraphicFramePr>
          <p:cNvPr id="200708" name="Rectangle 4"/>
          <p:cNvGraphicFramePr>
            <a:graphicFrameLocks noGrp="1"/>
          </p:cNvGraphicFramePr>
          <p:nvPr>
            <p:ph type="clipArt" sz="half" idx="2"/>
          </p:nvPr>
        </p:nvGraphicFramePr>
        <p:xfrm>
          <a:off x="5029200" y="1371600"/>
          <a:ext cx="3810000" cy="5105400"/>
        </p:xfrm>
        <a:graphic>
          <a:graphicData uri="http://schemas.openxmlformats.org/presentationml/2006/ole">
            <mc:AlternateContent xmlns:mc="http://schemas.openxmlformats.org/markup-compatibility/2006">
              <mc:Choice xmlns:v="urn:schemas-microsoft-com:vml" Requires="v">
                <p:oleObj spid="_x0000_s200724" name="Clip" r:id="rId4" imgW="0" imgH="0" progId="">
                  <p:embed/>
                </p:oleObj>
              </mc:Choice>
              <mc:Fallback>
                <p:oleObj name="Clip" r:id="rId4" imgW="0" imgH="0" progId="">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9200" y="1371600"/>
                        <a:ext cx="3810000" cy="5105400"/>
                      </a:xfrm>
                      <a:prstGeom prst="rect">
                        <a:avLst/>
                      </a:prstGeom>
                      <a:solidFill>
                        <a:srgbClr val="FFFFFF"/>
                      </a:solidFill>
                      <a:ln w="9525">
                        <a:solidFill>
                          <a:srgbClr val="000000"/>
                        </a:solidFill>
                        <a:miter lim="800000"/>
                        <a:headEnd/>
                        <a:tailEnd/>
                      </a:ln>
                    </p:spPr>
                  </p:pic>
                </p:oleObj>
              </mc:Fallback>
            </mc:AlternateContent>
          </a:graphicData>
        </a:graphic>
      </p:graphicFrame>
      <p:pic>
        <p:nvPicPr>
          <p:cNvPr id="200709" name="Picture 5" descr="GS-Objectives-page_01"/>
          <p:cNvPicPr>
            <a:picLocks noChangeAspect="1" noChangeArrowheads="1"/>
          </p:cNvPicPr>
          <p:nvPr/>
        </p:nvPicPr>
        <p:blipFill>
          <a:blip r:embed="rId5"/>
          <a:srcRect/>
          <a:stretch>
            <a:fillRect/>
          </a:stretch>
        </p:blipFill>
        <p:spPr bwMode="auto">
          <a:xfrm>
            <a:off x="5029200" y="1600200"/>
            <a:ext cx="3810000" cy="4953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F364E1E9-380C-49D5-9CB6-73C0780125D4}" type="slidenum">
              <a:rPr lang="en-US"/>
              <a:pPr/>
              <a:t>30</a:t>
            </a:fld>
            <a:endParaRPr lang="en-US"/>
          </a:p>
        </p:txBody>
      </p:sp>
      <p:sp>
        <p:nvSpPr>
          <p:cNvPr id="220162" name="Rectangle 2"/>
          <p:cNvSpPr>
            <a:spLocks noGrp="1" noChangeArrowheads="1"/>
          </p:cNvSpPr>
          <p:nvPr>
            <p:ph type="title"/>
          </p:nvPr>
        </p:nvSpPr>
        <p:spPr/>
        <p:txBody>
          <a:bodyPr/>
          <a:lstStyle/>
          <a:p>
            <a:r>
              <a:rPr lang="en-US" b="1"/>
              <a:t>Where does abuse, neglect, and exploitation most often occur?</a:t>
            </a:r>
          </a:p>
        </p:txBody>
      </p:sp>
      <p:sp>
        <p:nvSpPr>
          <p:cNvPr id="220163" name="Oval 3"/>
          <p:cNvSpPr>
            <a:spLocks noChangeArrowheads="1"/>
          </p:cNvSpPr>
          <p:nvPr/>
        </p:nvSpPr>
        <p:spPr bwMode="auto">
          <a:xfrm>
            <a:off x="990600" y="3200400"/>
            <a:ext cx="2209800" cy="1295400"/>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n-US" sz="2400">
                <a:latin typeface="Times New Roman" pitchFamily="18" charset="0"/>
              </a:rPr>
              <a:t>Assisted Living </a:t>
            </a:r>
          </a:p>
          <a:p>
            <a:pPr algn="ctr" eaLnBrk="0" hangingPunct="0"/>
            <a:r>
              <a:rPr lang="en-US" sz="2400">
                <a:latin typeface="Times New Roman" pitchFamily="18" charset="0"/>
              </a:rPr>
              <a:t>Facility</a:t>
            </a:r>
          </a:p>
        </p:txBody>
      </p:sp>
      <p:sp>
        <p:nvSpPr>
          <p:cNvPr id="220164" name="Oval 4"/>
          <p:cNvSpPr>
            <a:spLocks noChangeArrowheads="1"/>
          </p:cNvSpPr>
          <p:nvPr/>
        </p:nvSpPr>
        <p:spPr bwMode="auto">
          <a:xfrm>
            <a:off x="3505200" y="2743200"/>
            <a:ext cx="1981200" cy="1219200"/>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n-US" sz="2400">
                <a:latin typeface="Times New Roman" pitchFamily="18" charset="0"/>
              </a:rPr>
              <a:t>Family Home</a:t>
            </a:r>
          </a:p>
        </p:txBody>
      </p:sp>
      <p:sp>
        <p:nvSpPr>
          <p:cNvPr id="220165" name="Oval 5"/>
          <p:cNvSpPr>
            <a:spLocks noChangeArrowheads="1"/>
          </p:cNvSpPr>
          <p:nvPr/>
        </p:nvSpPr>
        <p:spPr bwMode="auto">
          <a:xfrm>
            <a:off x="838200" y="5181600"/>
            <a:ext cx="1981200" cy="1219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0166" name="Oval 6"/>
          <p:cNvSpPr>
            <a:spLocks noChangeArrowheads="1"/>
          </p:cNvSpPr>
          <p:nvPr/>
        </p:nvSpPr>
        <p:spPr bwMode="auto">
          <a:xfrm>
            <a:off x="5791200" y="3429000"/>
            <a:ext cx="1981200" cy="1219200"/>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n-US" sz="2400">
                <a:latin typeface="Times New Roman" pitchFamily="18" charset="0"/>
              </a:rPr>
              <a:t>Apartment</a:t>
            </a:r>
          </a:p>
        </p:txBody>
      </p:sp>
      <p:sp>
        <p:nvSpPr>
          <p:cNvPr id="220167" name="Oval 7"/>
          <p:cNvSpPr>
            <a:spLocks noChangeArrowheads="1"/>
          </p:cNvSpPr>
          <p:nvPr/>
        </p:nvSpPr>
        <p:spPr bwMode="auto">
          <a:xfrm>
            <a:off x="6477000" y="5181600"/>
            <a:ext cx="1981200" cy="1219200"/>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n-US" sz="2400">
                <a:latin typeface="Times New Roman" pitchFamily="18" charset="0"/>
              </a:rPr>
              <a:t>Intermediate </a:t>
            </a:r>
          </a:p>
          <a:p>
            <a:pPr algn="ctr" eaLnBrk="0" hangingPunct="0"/>
            <a:r>
              <a:rPr lang="en-US" sz="2400">
                <a:latin typeface="Times New Roman" pitchFamily="18" charset="0"/>
              </a:rPr>
              <a:t>Care Facility</a:t>
            </a:r>
          </a:p>
        </p:txBody>
      </p:sp>
      <p:sp>
        <p:nvSpPr>
          <p:cNvPr id="220168" name="Oval 8"/>
          <p:cNvSpPr>
            <a:spLocks noChangeArrowheads="1"/>
          </p:cNvSpPr>
          <p:nvPr/>
        </p:nvSpPr>
        <p:spPr bwMode="auto">
          <a:xfrm>
            <a:off x="3429000" y="4876800"/>
            <a:ext cx="2057400" cy="1066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0169" name="Text Box 9"/>
          <p:cNvSpPr txBox="1">
            <a:spLocks noChangeArrowheads="1"/>
          </p:cNvSpPr>
          <p:nvPr/>
        </p:nvSpPr>
        <p:spPr bwMode="auto">
          <a:xfrm>
            <a:off x="1371600" y="5410200"/>
            <a:ext cx="1219200" cy="822325"/>
          </a:xfrm>
          <a:prstGeom prst="rect">
            <a:avLst/>
          </a:prstGeom>
          <a:solidFill>
            <a:schemeClr val="accent1"/>
          </a:solidFill>
          <a:ln w="9525">
            <a:noFill/>
            <a:miter lim="800000"/>
            <a:headEnd/>
            <a:tailEnd/>
          </a:ln>
          <a:effectLst/>
        </p:spPr>
        <p:txBody>
          <a:bodyPr>
            <a:spAutoFit/>
          </a:bodyPr>
          <a:lstStyle/>
          <a:p>
            <a:pPr eaLnBrk="0" hangingPunct="0">
              <a:spcBef>
                <a:spcPct val="50000"/>
              </a:spcBef>
            </a:pPr>
            <a:r>
              <a:rPr lang="en-US" sz="2400">
                <a:latin typeface="Times New Roman" pitchFamily="18" charset="0"/>
              </a:rPr>
              <a:t>Group Home</a:t>
            </a:r>
          </a:p>
        </p:txBody>
      </p:sp>
      <p:sp>
        <p:nvSpPr>
          <p:cNvPr id="220170" name="Text Box 10"/>
          <p:cNvSpPr txBox="1">
            <a:spLocks noChangeArrowheads="1"/>
          </p:cNvSpPr>
          <p:nvPr/>
        </p:nvSpPr>
        <p:spPr bwMode="auto">
          <a:xfrm>
            <a:off x="3962400" y="4953000"/>
            <a:ext cx="1066800" cy="822325"/>
          </a:xfrm>
          <a:prstGeom prst="rect">
            <a:avLst/>
          </a:prstGeom>
          <a:solidFill>
            <a:schemeClr val="accent1"/>
          </a:solidFill>
          <a:ln w="9525">
            <a:noFill/>
            <a:miter lim="800000"/>
            <a:headEnd/>
            <a:tailEnd/>
          </a:ln>
          <a:effectLst/>
        </p:spPr>
        <p:txBody>
          <a:bodyPr>
            <a:spAutoFit/>
          </a:bodyPr>
          <a:lstStyle/>
          <a:p>
            <a:pPr eaLnBrk="0" hangingPunct="0">
              <a:spcBef>
                <a:spcPct val="50000"/>
              </a:spcBef>
            </a:pPr>
            <a:r>
              <a:rPr lang="en-US" sz="2400">
                <a:latin typeface="Times New Roman" pitchFamily="18" charset="0"/>
              </a:rPr>
              <a:t>Foster  Home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90E73BF-00DF-4FA5-957B-36B88A06EC45}" type="slidenum">
              <a:rPr lang="en-US"/>
              <a:pPr/>
              <a:t>31</a:t>
            </a:fld>
            <a:endParaRPr lang="en-US"/>
          </a:p>
        </p:txBody>
      </p:sp>
      <p:sp>
        <p:nvSpPr>
          <p:cNvPr id="282626" name="Rectangle 2"/>
          <p:cNvSpPr>
            <a:spLocks noGrp="1" noChangeArrowheads="1"/>
          </p:cNvSpPr>
          <p:nvPr>
            <p:ph type="title"/>
          </p:nvPr>
        </p:nvSpPr>
        <p:spPr>
          <a:xfrm>
            <a:off x="685800" y="685800"/>
            <a:ext cx="7772400" cy="1143000"/>
          </a:xfrm>
        </p:spPr>
        <p:txBody>
          <a:bodyPr/>
          <a:lstStyle/>
          <a:p>
            <a:pPr algn="ctr"/>
            <a:r>
              <a:rPr lang="en-US" b="1"/>
              <a:t>Who are the Abusers?</a:t>
            </a:r>
          </a:p>
        </p:txBody>
      </p:sp>
      <p:sp>
        <p:nvSpPr>
          <p:cNvPr id="282627" name="Rectangle 3"/>
          <p:cNvSpPr>
            <a:spLocks noGrp="1" noChangeArrowheads="1"/>
          </p:cNvSpPr>
          <p:nvPr>
            <p:ph type="body" sz="half" idx="1"/>
          </p:nvPr>
        </p:nvSpPr>
        <p:spPr>
          <a:xfrm>
            <a:off x="685800" y="1828800"/>
            <a:ext cx="3810000" cy="4114800"/>
          </a:xfrm>
        </p:spPr>
        <p:txBody>
          <a:bodyPr/>
          <a:lstStyle/>
          <a:p>
            <a:pPr algn="ctr"/>
            <a:endParaRPr lang="en-US" sz="1400" i="1">
              <a:latin typeface="Bookman Old Style" pitchFamily="18" charset="0"/>
            </a:endParaRPr>
          </a:p>
          <a:p>
            <a:pPr>
              <a:buFont typeface="Wingdings" pitchFamily="2" charset="2"/>
              <a:buChar char="Ø"/>
            </a:pPr>
            <a:r>
              <a:rPr lang="en-US" i="1">
                <a:latin typeface="Bookman Old Style" pitchFamily="18" charset="0"/>
              </a:rPr>
              <a:t>WHO IS A TYPICAL ABUSER?</a:t>
            </a:r>
          </a:p>
          <a:p>
            <a:pPr>
              <a:buFont typeface="Wingdings" pitchFamily="2" charset="2"/>
              <a:buChar char="Ø"/>
            </a:pPr>
            <a:r>
              <a:rPr lang="en-US" i="1">
                <a:latin typeface="Bookman Old Style" pitchFamily="18" charset="0"/>
              </a:rPr>
              <a:t>HOW OLD ?</a:t>
            </a:r>
          </a:p>
          <a:p>
            <a:pPr>
              <a:buFont typeface="Wingdings" pitchFamily="2" charset="2"/>
              <a:buChar char="Ø"/>
            </a:pPr>
            <a:r>
              <a:rPr lang="en-US" i="1">
                <a:latin typeface="Bookman Old Style" pitchFamily="18" charset="0"/>
              </a:rPr>
              <a:t>WHAT RACE?</a:t>
            </a:r>
          </a:p>
          <a:p>
            <a:pPr>
              <a:buFont typeface="Wingdings" pitchFamily="2" charset="2"/>
              <a:buChar char="Ø"/>
            </a:pPr>
            <a:r>
              <a:rPr lang="en-US" i="1">
                <a:latin typeface="Bookman Old Style" pitchFamily="18" charset="0"/>
              </a:rPr>
              <a:t>WHAT GENDER?</a:t>
            </a:r>
            <a:endParaRPr lang="en-US" sz="2800" i="1">
              <a:latin typeface="Bookman Old Style" pitchFamily="18" charset="0"/>
            </a:endParaRPr>
          </a:p>
          <a:p>
            <a:endParaRPr lang="en-US" sz="2800"/>
          </a:p>
        </p:txBody>
      </p:sp>
      <p:graphicFrame>
        <p:nvGraphicFramePr>
          <p:cNvPr id="282628" name="Rectangle 4"/>
          <p:cNvGraphicFramePr>
            <a:graphicFrameLocks noGrp="1"/>
          </p:cNvGraphicFramePr>
          <p:nvPr>
            <p:ph type="clipArt" sz="half" idx="2"/>
          </p:nvPr>
        </p:nvGraphicFramePr>
        <p:xfrm>
          <a:off x="4652963" y="2438400"/>
          <a:ext cx="4033837" cy="3687763"/>
        </p:xfrm>
        <a:graphic>
          <a:graphicData uri="http://schemas.openxmlformats.org/presentationml/2006/ole">
            <mc:AlternateContent xmlns:mc="http://schemas.openxmlformats.org/markup-compatibility/2006">
              <mc:Choice xmlns:v="urn:schemas-microsoft-com:vml" Requires="v">
                <p:oleObj spid="_x0000_s282644" name="Clip" r:id="rId4" imgW="0" imgH="0" progId="">
                  <p:embed/>
                </p:oleObj>
              </mc:Choice>
              <mc:Fallback>
                <p:oleObj name="Clip" r:id="rId4" imgW="0" imgH="0" progId="">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52963" y="2438400"/>
                        <a:ext cx="4033837" cy="3687763"/>
                      </a:xfrm>
                      <a:prstGeom prst="rect">
                        <a:avLst/>
                      </a:prstGeom>
                      <a:solidFill>
                        <a:srgbClr val="FFFFFF"/>
                      </a:solidFill>
                      <a:ln w="9525">
                        <a:solidFill>
                          <a:srgbClr val="000000"/>
                        </a:solidFill>
                        <a:miter lim="800000"/>
                        <a:headEnd/>
                        <a:tailEnd/>
                      </a:ln>
                    </p:spPr>
                  </p:pic>
                </p:oleObj>
              </mc:Fallback>
            </mc:AlternateContent>
          </a:graphicData>
        </a:graphic>
      </p:graphicFrame>
      <p:pic>
        <p:nvPicPr>
          <p:cNvPr id="282629" name="Picture 5"/>
          <p:cNvPicPr>
            <a:picLocks noChangeAspect="1" noChangeArrowheads="1"/>
          </p:cNvPicPr>
          <p:nvPr/>
        </p:nvPicPr>
        <p:blipFill>
          <a:blip r:embed="rId5"/>
          <a:srcRect/>
          <a:stretch>
            <a:fillRect/>
          </a:stretch>
        </p:blipFill>
        <p:spPr bwMode="auto">
          <a:xfrm>
            <a:off x="4648200" y="1981200"/>
            <a:ext cx="3886200" cy="4191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6A37978-0DDD-4D97-A8B2-9E3FDD24EC8D}" type="slidenum">
              <a:rPr lang="en-US"/>
              <a:pPr/>
              <a:t>32</a:t>
            </a:fld>
            <a:endParaRPr lang="en-US"/>
          </a:p>
        </p:txBody>
      </p:sp>
      <p:sp>
        <p:nvSpPr>
          <p:cNvPr id="284674" name="Rectangle 2"/>
          <p:cNvSpPr>
            <a:spLocks noGrp="1" noChangeArrowheads="1"/>
          </p:cNvSpPr>
          <p:nvPr>
            <p:ph type="title"/>
          </p:nvPr>
        </p:nvSpPr>
        <p:spPr/>
        <p:txBody>
          <a:bodyPr/>
          <a:lstStyle/>
          <a:p>
            <a:pPr algn="ctr"/>
            <a:r>
              <a:rPr lang="en-US">
                <a:latin typeface="Bookman Old Style" pitchFamily="18" charset="0"/>
              </a:rPr>
              <a:t>CHARACTERISTICS </a:t>
            </a:r>
            <a:br>
              <a:rPr lang="en-US">
                <a:latin typeface="Bookman Old Style" pitchFamily="18" charset="0"/>
              </a:rPr>
            </a:br>
            <a:r>
              <a:rPr lang="en-US">
                <a:latin typeface="Bookman Old Style" pitchFamily="18" charset="0"/>
              </a:rPr>
              <a:t>OF AN ABUSER</a:t>
            </a:r>
            <a:r>
              <a:rPr lang="en-US" b="1">
                <a:solidFill>
                  <a:schemeClr val="tx1"/>
                </a:solidFill>
                <a:latin typeface="Bookman Old Style" pitchFamily="18" charset="0"/>
              </a:rPr>
              <a:t/>
            </a:r>
            <a:br>
              <a:rPr lang="en-US" b="1">
                <a:solidFill>
                  <a:schemeClr val="tx1"/>
                </a:solidFill>
                <a:latin typeface="Bookman Old Style" pitchFamily="18" charset="0"/>
              </a:rPr>
            </a:br>
            <a:endParaRPr lang="en-US" b="1">
              <a:solidFill>
                <a:schemeClr val="tx1"/>
              </a:solidFill>
              <a:latin typeface="Bookman Old Style" pitchFamily="18" charset="0"/>
            </a:endParaRPr>
          </a:p>
        </p:txBody>
      </p:sp>
      <p:sp>
        <p:nvSpPr>
          <p:cNvPr id="284675" name="Rectangle 3"/>
          <p:cNvSpPr>
            <a:spLocks noGrp="1" noChangeArrowheads="1"/>
          </p:cNvSpPr>
          <p:nvPr>
            <p:ph type="body" idx="1"/>
          </p:nvPr>
        </p:nvSpPr>
        <p:spPr>
          <a:xfrm>
            <a:off x="609600" y="1752600"/>
            <a:ext cx="7772400" cy="2743200"/>
          </a:xfrm>
        </p:spPr>
        <p:txBody>
          <a:bodyPr/>
          <a:lstStyle/>
          <a:p>
            <a:pPr lvl="2">
              <a:buFont typeface="Symbol" pitchFamily="18" charset="2"/>
              <a:buChar char="·"/>
            </a:pPr>
            <a:endParaRPr lang="en-US">
              <a:latin typeface="Bookman Old Style" pitchFamily="18" charset="0"/>
            </a:endParaRPr>
          </a:p>
          <a:p>
            <a:pPr lvl="2">
              <a:buFont typeface="Wingdings" pitchFamily="2" charset="2"/>
              <a:buChar char="Ø"/>
            </a:pPr>
            <a:r>
              <a:rPr lang="en-US">
                <a:latin typeface="Bookman Old Style" pitchFamily="18" charset="0"/>
              </a:rPr>
              <a:t>can represent any racial, religious, or socioeconomic group</a:t>
            </a:r>
          </a:p>
          <a:p>
            <a:pPr lvl="2">
              <a:buFont typeface="Wingdings" pitchFamily="2" charset="2"/>
              <a:buChar char="Ø"/>
            </a:pPr>
            <a:r>
              <a:rPr lang="en-US">
                <a:latin typeface="Bookman Old Style" pitchFamily="18" charset="0"/>
              </a:rPr>
              <a:t>are most frequently male (for sexual abuse)</a:t>
            </a:r>
          </a:p>
          <a:p>
            <a:pPr lvl="2">
              <a:buFont typeface="Wingdings" pitchFamily="2" charset="2"/>
              <a:buChar char="Ø"/>
            </a:pPr>
            <a:r>
              <a:rPr lang="en-US">
                <a:latin typeface="Bookman Old Style" pitchFamily="18" charset="0"/>
              </a:rPr>
              <a:t>are usually known to the victim</a:t>
            </a:r>
          </a:p>
          <a:p>
            <a:pPr lvl="2">
              <a:buFont typeface="Wingdings" pitchFamily="2" charset="2"/>
              <a:buChar char="Ø"/>
            </a:pPr>
            <a:r>
              <a:rPr lang="en-US">
                <a:latin typeface="Bookman Old Style" pitchFamily="18" charset="0"/>
              </a:rPr>
              <a:t>can be of any age</a:t>
            </a:r>
            <a:br>
              <a:rPr lang="en-US">
                <a:latin typeface="Bookman Old Style" pitchFamily="18" charset="0"/>
              </a:rPr>
            </a:br>
            <a:r>
              <a:rPr lang="en-US">
                <a:latin typeface="Bookman Old Style" pitchFamily="18" charset="0"/>
              </a:rPr>
              <a:t/>
            </a:r>
            <a:br>
              <a:rPr lang="en-US">
                <a:latin typeface="Bookman Old Style" pitchFamily="18" charset="0"/>
              </a:rPr>
            </a:br>
            <a:endParaRPr lang="en-US"/>
          </a:p>
        </p:txBody>
      </p:sp>
      <p:sp>
        <p:nvSpPr>
          <p:cNvPr id="284676" name="Text Box 4"/>
          <p:cNvSpPr txBox="1">
            <a:spLocks noChangeArrowheads="1"/>
          </p:cNvSpPr>
          <p:nvPr/>
        </p:nvSpPr>
        <p:spPr bwMode="auto">
          <a:xfrm>
            <a:off x="1219200" y="4876800"/>
            <a:ext cx="7162800" cy="1373188"/>
          </a:xfrm>
          <a:prstGeom prst="rect">
            <a:avLst/>
          </a:prstGeom>
          <a:noFill/>
          <a:ln w="9525">
            <a:noFill/>
            <a:miter lim="800000"/>
            <a:headEnd/>
            <a:tailEnd/>
          </a:ln>
          <a:effectLst/>
        </p:spPr>
        <p:txBody>
          <a:bodyPr>
            <a:spAutoFit/>
          </a:bodyPr>
          <a:lstStyle/>
          <a:p>
            <a:pPr algn="ctr" eaLnBrk="0" hangingPunct="0">
              <a:spcBef>
                <a:spcPct val="50000"/>
              </a:spcBef>
            </a:pPr>
            <a:r>
              <a:rPr lang="en-US" sz="2800" i="1">
                <a:solidFill>
                  <a:schemeClr val="accent2"/>
                </a:solidFill>
                <a:latin typeface="Bookman Old Style" pitchFamily="18" charset="0"/>
              </a:rPr>
              <a:t>ANYONE WITH A HISTORY OF BEING A ABUSER IS AT HIGH RISK OF DOING SO AGAIN!!!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63116B-8AC0-43E2-BFF1-1018B278DF6D}" type="slidenum">
              <a:rPr lang="en-US" smtClean="0"/>
              <a:pPr eaLnBrk="1" hangingPunct="1"/>
              <a:t>33</a:t>
            </a:fld>
            <a:endParaRPr lang="en-US" smtClean="0"/>
          </a:p>
        </p:txBody>
      </p:sp>
      <p:sp>
        <p:nvSpPr>
          <p:cNvPr id="44035" name="Rectangle 2"/>
          <p:cNvSpPr>
            <a:spLocks noGrp="1" noChangeArrowheads="1"/>
          </p:cNvSpPr>
          <p:nvPr>
            <p:ph type="title"/>
          </p:nvPr>
        </p:nvSpPr>
        <p:spPr>
          <a:xfrm>
            <a:off x="-228600" y="685800"/>
            <a:ext cx="9372600" cy="990600"/>
          </a:xfrm>
        </p:spPr>
        <p:txBody>
          <a:bodyPr/>
          <a:lstStyle/>
          <a:p>
            <a:pPr algn="ctr" eaLnBrk="1" hangingPunct="1"/>
            <a:r>
              <a:rPr lang="en-US" sz="3600" dirty="0" smtClean="0"/>
              <a:t>Profiles of Caregivers who Abuse, </a:t>
            </a:r>
            <a:br>
              <a:rPr lang="en-US" sz="3600" dirty="0" smtClean="0"/>
            </a:br>
            <a:r>
              <a:rPr lang="en-US" sz="3600" dirty="0" smtClean="0"/>
              <a:t>Neglect, or Exploit</a:t>
            </a:r>
          </a:p>
        </p:txBody>
      </p:sp>
      <p:graphicFrame>
        <p:nvGraphicFramePr>
          <p:cNvPr id="5" name="Table 4"/>
          <p:cNvGraphicFramePr>
            <a:graphicFrameLocks noGrp="1"/>
          </p:cNvGraphicFramePr>
          <p:nvPr>
            <p:extLst>
              <p:ext uri="{D42A27DB-BD31-4B8C-83A1-F6EECF244321}">
                <p14:modId xmlns:p14="http://schemas.microsoft.com/office/powerpoint/2010/main" val="3415294054"/>
              </p:ext>
            </p:extLst>
          </p:nvPr>
        </p:nvGraphicFramePr>
        <p:xfrm>
          <a:off x="762000" y="1828800"/>
          <a:ext cx="8229600" cy="6821488"/>
        </p:xfrm>
        <a:graphic>
          <a:graphicData uri="http://schemas.openxmlformats.org/drawingml/2006/table">
            <a:tbl>
              <a:tblPr/>
              <a:tblGrid>
                <a:gridCol w="4114800"/>
                <a:gridCol w="4114800"/>
              </a:tblGrid>
              <a:tr h="6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UNABLE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UNWILLING</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2119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3333CC"/>
                          </a:solidFill>
                          <a:effectLst/>
                          <a:latin typeface="Arial" charset="0"/>
                        </a:rPr>
                        <a:t>Lack proper training or experience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3333CC"/>
                          </a:solidFill>
                          <a:effectLst/>
                          <a:latin typeface="Arial" charset="0"/>
                        </a:rPr>
                        <a:t>Intellectual Disability or mental illness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3333CC"/>
                          </a:solidFill>
                          <a:effectLst/>
                          <a:latin typeface="Arial" charset="0"/>
                        </a:rPr>
                        <a:t>Poor health/physical condition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3333CC"/>
                          </a:solidFill>
                          <a:effectLst/>
                          <a:latin typeface="Arial" charset="0"/>
                        </a:rPr>
                        <a:t>Overly stressed/tired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3333CC"/>
                          </a:solidFill>
                          <a:effectLst/>
                          <a:latin typeface="Arial" charset="0"/>
                        </a:rPr>
                        <a:t>Impaired due to   drugs/alcohol</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3333CC"/>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3333CC"/>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3333CC"/>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3333CC"/>
                          </a:solidFill>
                          <a:effectLst/>
                          <a:latin typeface="Arial" charset="0"/>
                        </a:rPr>
                        <a:t>Repeat offenders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3333CC"/>
                          </a:solidFill>
                          <a:effectLst/>
                          <a:latin typeface="Arial" charset="0"/>
                        </a:rPr>
                        <a:t>May not view victims as real people with feelings &amp; emotions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3333CC"/>
                          </a:solidFill>
                          <a:effectLst/>
                          <a:latin typeface="Arial" charset="0"/>
                        </a:rPr>
                        <a:t>See opportunity to take advantage of someone who may not be able to defend themselves and/or report problems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826290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58BD395-3CAB-4D1A-B669-867C27CCEC3D}" type="slidenum">
              <a:rPr lang="en-US"/>
              <a:pPr/>
              <a:t>34</a:t>
            </a:fld>
            <a:endParaRPr lang="en-US"/>
          </a:p>
        </p:txBody>
      </p:sp>
      <p:sp>
        <p:nvSpPr>
          <p:cNvPr id="287746" name="Rectangle 2"/>
          <p:cNvSpPr>
            <a:spLocks noGrp="1" noChangeArrowheads="1"/>
          </p:cNvSpPr>
          <p:nvPr>
            <p:ph type="title"/>
          </p:nvPr>
        </p:nvSpPr>
        <p:spPr>
          <a:xfrm>
            <a:off x="0" y="762000"/>
            <a:ext cx="8534400" cy="1143000"/>
          </a:xfrm>
        </p:spPr>
        <p:txBody>
          <a:bodyPr/>
          <a:lstStyle/>
          <a:p>
            <a:pPr algn="ctr"/>
            <a:r>
              <a:rPr lang="en-US" sz="3200"/>
              <a:t>Behaviors of Caregivers who may be Abusers</a:t>
            </a:r>
            <a:endParaRPr lang="en-US" sz="4000"/>
          </a:p>
        </p:txBody>
      </p:sp>
      <p:sp>
        <p:nvSpPr>
          <p:cNvPr id="287747" name="Rectangle 3"/>
          <p:cNvSpPr>
            <a:spLocks noGrp="1" noChangeArrowheads="1"/>
          </p:cNvSpPr>
          <p:nvPr>
            <p:ph type="body" idx="1"/>
          </p:nvPr>
        </p:nvSpPr>
        <p:spPr>
          <a:xfrm>
            <a:off x="381000" y="1219200"/>
            <a:ext cx="8229600" cy="3687763"/>
          </a:xfrm>
        </p:spPr>
        <p:txBody>
          <a:bodyPr/>
          <a:lstStyle/>
          <a:p>
            <a:pPr>
              <a:lnSpc>
                <a:spcPct val="80000"/>
              </a:lnSpc>
              <a:buFontTx/>
              <a:buNone/>
            </a:pPr>
            <a:r>
              <a:rPr lang="en-US" sz="2800"/>
              <a:t/>
            </a:r>
            <a:br>
              <a:rPr lang="en-US" sz="2800"/>
            </a:br>
            <a:endParaRPr lang="en-US" sz="2800"/>
          </a:p>
          <a:p>
            <a:pPr lvl="1">
              <a:lnSpc>
                <a:spcPct val="80000"/>
              </a:lnSpc>
              <a:buFont typeface="Wingdings" pitchFamily="2" charset="2"/>
              <a:buChar char="Ø"/>
            </a:pPr>
            <a:r>
              <a:rPr lang="en-US"/>
              <a:t>Refusal to follow directions or complete necessary personal tasks</a:t>
            </a:r>
          </a:p>
          <a:p>
            <a:pPr lvl="1">
              <a:lnSpc>
                <a:spcPct val="80000"/>
              </a:lnSpc>
              <a:buFont typeface="Wingdings" pitchFamily="2" charset="2"/>
              <a:buChar char="Ø"/>
            </a:pPr>
            <a:r>
              <a:rPr lang="en-US"/>
              <a:t>Displaying controlling attitudes and behaviors</a:t>
            </a:r>
          </a:p>
          <a:p>
            <a:pPr lvl="1">
              <a:lnSpc>
                <a:spcPct val="80000"/>
              </a:lnSpc>
              <a:buFont typeface="Wingdings" pitchFamily="2" charset="2"/>
              <a:buChar char="Ø"/>
            </a:pPr>
            <a:r>
              <a:rPr lang="en-US"/>
              <a:t>Showing up late or not at all</a:t>
            </a:r>
          </a:p>
          <a:p>
            <a:pPr lvl="1">
              <a:lnSpc>
                <a:spcPct val="80000"/>
              </a:lnSpc>
              <a:buFont typeface="Wingdings" pitchFamily="2" charset="2"/>
              <a:buChar char="Ø"/>
            </a:pPr>
            <a:r>
              <a:rPr lang="en-US"/>
              <a:t>Working under the influence of alcohol or illegal drugs</a:t>
            </a:r>
          </a:p>
          <a:p>
            <a:pPr lvl="1">
              <a:lnSpc>
                <a:spcPct val="80000"/>
              </a:lnSpc>
              <a:buFont typeface="Wingdings" pitchFamily="2" charset="2"/>
              <a:buChar char="Ø"/>
            </a:pPr>
            <a:r>
              <a:rPr lang="en-US"/>
              <a:t>Abusing or harming pets or service animals</a:t>
            </a:r>
          </a:p>
          <a:p>
            <a:pPr lvl="1">
              <a:lnSpc>
                <a:spcPct val="80000"/>
              </a:lnSpc>
              <a:buFont typeface="Wingdings" pitchFamily="2" charset="2"/>
              <a:buChar char="Ø"/>
            </a:pPr>
            <a:r>
              <a:rPr lang="en-US"/>
              <a:t>Using threats or menacing looks/body language as a form of intimidation</a:t>
            </a:r>
          </a:p>
          <a:p>
            <a:pPr lvl="1">
              <a:lnSpc>
                <a:spcPct val="80000"/>
              </a:lnSpc>
              <a:buFont typeface="Wingdings" pitchFamily="2" charset="2"/>
              <a:buChar char="Ø"/>
            </a:pPr>
            <a:r>
              <a:rPr lang="en-US"/>
              <a:t>Impulsive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ECFA7F0-9E97-4094-8572-5B36C5FC4A18}" type="slidenum">
              <a:rPr lang="en-US"/>
              <a:pPr/>
              <a:t>35</a:t>
            </a:fld>
            <a:endParaRPr lang="en-US"/>
          </a:p>
        </p:txBody>
      </p:sp>
      <p:sp>
        <p:nvSpPr>
          <p:cNvPr id="288770" name="Rectangle 2"/>
          <p:cNvSpPr>
            <a:spLocks noGrp="1" noChangeArrowheads="1"/>
          </p:cNvSpPr>
          <p:nvPr>
            <p:ph type="title"/>
          </p:nvPr>
        </p:nvSpPr>
        <p:spPr>
          <a:xfrm>
            <a:off x="457200" y="609600"/>
            <a:ext cx="8229600" cy="990600"/>
          </a:xfrm>
        </p:spPr>
        <p:txBody>
          <a:bodyPr/>
          <a:lstStyle/>
          <a:p>
            <a:pPr algn="ctr"/>
            <a:r>
              <a:rPr lang="en-US" sz="3600" b="1"/>
              <a:t>More abusive caregiver behaviors...</a:t>
            </a:r>
          </a:p>
        </p:txBody>
      </p:sp>
      <p:sp>
        <p:nvSpPr>
          <p:cNvPr id="288771" name="Rectangle 3"/>
          <p:cNvSpPr>
            <a:spLocks noGrp="1" noChangeArrowheads="1"/>
          </p:cNvSpPr>
          <p:nvPr>
            <p:ph type="body" idx="1"/>
          </p:nvPr>
        </p:nvSpPr>
        <p:spPr>
          <a:xfrm>
            <a:off x="533400" y="1600200"/>
            <a:ext cx="8229600" cy="4953000"/>
          </a:xfrm>
        </p:spPr>
        <p:txBody>
          <a:bodyPr/>
          <a:lstStyle/>
          <a:p>
            <a:pPr>
              <a:lnSpc>
                <a:spcPct val="80000"/>
              </a:lnSpc>
              <a:buFont typeface="Wingdings" pitchFamily="2" charset="2"/>
              <a:buChar char="Ø"/>
            </a:pPr>
            <a:r>
              <a:rPr lang="en-US" sz="2400"/>
              <a:t>Using vehicle, money or other resources without consent</a:t>
            </a:r>
          </a:p>
          <a:p>
            <a:pPr>
              <a:lnSpc>
                <a:spcPct val="80000"/>
              </a:lnSpc>
              <a:buFont typeface="Wingdings" pitchFamily="2" charset="2"/>
              <a:buChar char="Ø"/>
            </a:pPr>
            <a:r>
              <a:rPr lang="en-US" sz="2400"/>
              <a:t>Socially isolating person with a disability (including limiting educational and/or employment opportunities)</a:t>
            </a:r>
          </a:p>
          <a:p>
            <a:pPr>
              <a:lnSpc>
                <a:spcPct val="80000"/>
              </a:lnSpc>
              <a:buFont typeface="Wingdings" pitchFamily="2" charset="2"/>
              <a:buChar char="Ø"/>
            </a:pPr>
            <a:r>
              <a:rPr lang="en-US" sz="2400"/>
              <a:t>Devalues the person with developmental disabilities</a:t>
            </a:r>
          </a:p>
          <a:p>
            <a:pPr>
              <a:lnSpc>
                <a:spcPct val="80000"/>
              </a:lnSpc>
              <a:buFont typeface="Wingdings" pitchFamily="2" charset="2"/>
              <a:buChar char="Ø"/>
            </a:pPr>
            <a:r>
              <a:rPr lang="en-US" sz="2400"/>
              <a:t>Frequently switches healthcare providers</a:t>
            </a:r>
          </a:p>
          <a:p>
            <a:pPr>
              <a:lnSpc>
                <a:spcPct val="80000"/>
              </a:lnSpc>
              <a:buFont typeface="Wingdings" pitchFamily="2" charset="2"/>
              <a:buChar char="Ø"/>
            </a:pPr>
            <a:r>
              <a:rPr lang="en-US" sz="2400"/>
              <a:t>Speaks for the person with developmental disabilities</a:t>
            </a:r>
          </a:p>
          <a:p>
            <a:pPr>
              <a:lnSpc>
                <a:spcPct val="80000"/>
              </a:lnSpc>
              <a:buFont typeface="Wingdings" pitchFamily="2" charset="2"/>
              <a:buChar char="Ø"/>
            </a:pPr>
            <a:r>
              <a:rPr lang="en-US" sz="2400"/>
              <a:t>Competes with the person with developmental disabilities for attention</a:t>
            </a:r>
          </a:p>
          <a:p>
            <a:pPr>
              <a:lnSpc>
                <a:spcPct val="80000"/>
              </a:lnSpc>
              <a:buFont typeface="Wingdings" pitchFamily="2" charset="2"/>
              <a:buChar char="Ø"/>
            </a:pPr>
            <a:r>
              <a:rPr lang="en-US" sz="2400"/>
              <a:t>Displays unwelcoming or uncooperative attitude during home visits </a:t>
            </a:r>
          </a:p>
          <a:p>
            <a:pPr>
              <a:lnSpc>
                <a:spcPct val="80000"/>
              </a:lnSpc>
              <a:buFont typeface="Wingdings" pitchFamily="2" charset="2"/>
              <a:buChar char="Ø"/>
            </a:pPr>
            <a:r>
              <a:rPr lang="en-US" sz="2400"/>
              <a:t>Frequently makes attempts to be alone with a particular individual for no apparent legitimate purpose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E8BE9F0-650B-43C2-A921-8F7E0AA316DF}" type="slidenum">
              <a:rPr lang="en-US"/>
              <a:pPr/>
              <a:t>36</a:t>
            </a:fld>
            <a:endParaRPr lang="en-US"/>
          </a:p>
        </p:txBody>
      </p:sp>
      <p:sp>
        <p:nvSpPr>
          <p:cNvPr id="289794" name="Rectangle 2"/>
          <p:cNvSpPr>
            <a:spLocks noGrp="1" noChangeArrowheads="1"/>
          </p:cNvSpPr>
          <p:nvPr>
            <p:ph type="title"/>
          </p:nvPr>
        </p:nvSpPr>
        <p:spPr>
          <a:xfrm>
            <a:off x="0" y="838200"/>
            <a:ext cx="8839200" cy="1143000"/>
          </a:xfrm>
        </p:spPr>
        <p:txBody>
          <a:bodyPr/>
          <a:lstStyle/>
          <a:p>
            <a:pPr algn="ctr"/>
            <a:r>
              <a:rPr lang="en-US" sz="4000"/>
              <a:t>Abusive caregivers may also have…</a:t>
            </a:r>
          </a:p>
        </p:txBody>
      </p:sp>
      <p:sp>
        <p:nvSpPr>
          <p:cNvPr id="289795" name="Rectangle 3"/>
          <p:cNvSpPr>
            <a:spLocks noGrp="1" noChangeArrowheads="1"/>
          </p:cNvSpPr>
          <p:nvPr>
            <p:ph type="body" idx="1"/>
          </p:nvPr>
        </p:nvSpPr>
        <p:spPr>
          <a:xfrm>
            <a:off x="457200" y="2133600"/>
            <a:ext cx="8229600" cy="3687763"/>
          </a:xfrm>
        </p:spPr>
        <p:txBody>
          <a:bodyPr/>
          <a:lstStyle/>
          <a:p>
            <a:pPr>
              <a:lnSpc>
                <a:spcPct val="80000"/>
              </a:lnSpc>
              <a:buFont typeface="Wingdings" pitchFamily="2" charset="2"/>
              <a:buChar char="Ø"/>
            </a:pPr>
            <a:r>
              <a:rPr lang="en-US" sz="2800"/>
              <a:t>Low self-esteem</a:t>
            </a:r>
          </a:p>
          <a:p>
            <a:pPr>
              <a:lnSpc>
                <a:spcPct val="80000"/>
              </a:lnSpc>
              <a:buFont typeface="Wingdings" pitchFamily="2" charset="2"/>
              <a:buChar char="Ø"/>
            </a:pPr>
            <a:r>
              <a:rPr lang="en-US" sz="2800"/>
              <a:t>A mental illness, diminished intelligence, or impaired functioning</a:t>
            </a:r>
          </a:p>
          <a:p>
            <a:pPr>
              <a:lnSpc>
                <a:spcPct val="80000"/>
              </a:lnSpc>
              <a:buFont typeface="Wingdings" pitchFamily="2" charset="2"/>
              <a:buChar char="Ø"/>
            </a:pPr>
            <a:r>
              <a:rPr lang="en-US" sz="2800"/>
              <a:t>A need to control others</a:t>
            </a:r>
          </a:p>
          <a:p>
            <a:pPr>
              <a:lnSpc>
                <a:spcPct val="80000"/>
              </a:lnSpc>
              <a:buFont typeface="Wingdings" pitchFamily="2" charset="2"/>
              <a:buChar char="Ø"/>
            </a:pPr>
            <a:r>
              <a:rPr lang="en-US" sz="2800"/>
              <a:t>Frustration with authority, which can lead to displaced aggression toward weaker persons</a:t>
            </a:r>
          </a:p>
          <a:p>
            <a:pPr>
              <a:lnSpc>
                <a:spcPct val="80000"/>
              </a:lnSpc>
              <a:buFont typeface="Wingdings" pitchFamily="2" charset="2"/>
              <a:buChar char="Ø"/>
            </a:pPr>
            <a:r>
              <a:rPr lang="en-US" sz="2800"/>
              <a:t>A history of being abused or neglected as a child</a:t>
            </a:r>
          </a:p>
          <a:p>
            <a:pPr>
              <a:lnSpc>
                <a:spcPct val="80000"/>
              </a:lnSpc>
              <a:buFont typeface="Wingdings" pitchFamily="2" charset="2"/>
              <a:buChar char="Ø"/>
            </a:pPr>
            <a:r>
              <a:rPr lang="en-US" sz="2800"/>
              <a:t>A lack of attachment to the dependent person, (which can lead to thoughts by the abuser that the victim doesn’t feel or hurt in response to their abusive actions).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FAE8B9E-BCB6-4B4D-8683-EA90CF8D3D81}" type="slidenum">
              <a:rPr lang="en-US"/>
              <a:pPr/>
              <a:t>37</a:t>
            </a:fld>
            <a:endParaRPr lang="en-US"/>
          </a:p>
        </p:txBody>
      </p:sp>
      <p:sp>
        <p:nvSpPr>
          <p:cNvPr id="271362" name="Rectangle 2"/>
          <p:cNvSpPr>
            <a:spLocks noGrp="1" noChangeArrowheads="1"/>
          </p:cNvSpPr>
          <p:nvPr>
            <p:ph type="ctrTitle"/>
          </p:nvPr>
        </p:nvSpPr>
        <p:spPr>
          <a:xfrm>
            <a:off x="685800" y="1828800"/>
            <a:ext cx="7772400" cy="1470025"/>
          </a:xfrm>
        </p:spPr>
        <p:txBody>
          <a:bodyPr/>
          <a:lstStyle/>
          <a:p>
            <a:r>
              <a:rPr lang="en-US" sz="3600" i="1">
                <a:latin typeface="Bookman Old Style" pitchFamily="18" charset="0"/>
              </a:rPr>
              <a:t/>
            </a:r>
            <a:br>
              <a:rPr lang="en-US" sz="3600" i="1">
                <a:latin typeface="Bookman Old Style" pitchFamily="18" charset="0"/>
              </a:rPr>
            </a:br>
            <a:r>
              <a:rPr lang="en-US" sz="3600" i="1">
                <a:latin typeface="Bookman Old Style" pitchFamily="18" charset="0"/>
              </a:rPr>
              <a:t/>
            </a:r>
            <a:br>
              <a:rPr lang="en-US" sz="3600" i="1">
                <a:latin typeface="Bookman Old Style" pitchFamily="18" charset="0"/>
              </a:rPr>
            </a:br>
            <a:r>
              <a:rPr lang="en-US" sz="3600" i="1">
                <a:latin typeface="Bookman Old Style" pitchFamily="18" charset="0"/>
              </a:rPr>
              <a:t/>
            </a:r>
            <a:br>
              <a:rPr lang="en-US" sz="3600" i="1">
                <a:latin typeface="Bookman Old Style" pitchFamily="18" charset="0"/>
              </a:rPr>
            </a:br>
            <a:r>
              <a:rPr lang="en-US" sz="3600" i="1">
                <a:latin typeface="Bookman Old Style" pitchFamily="18" charset="0"/>
              </a:rPr>
              <a:t>WHAT ARE SOME SIGNS AND SYMPTOMS OF ABUSE, NEGLECT AND EXPLOITATION?</a:t>
            </a:r>
            <a:br>
              <a:rPr lang="en-US" sz="3600" i="1">
                <a:latin typeface="Bookman Old Style" pitchFamily="18" charset="0"/>
              </a:rPr>
            </a:br>
            <a:r>
              <a:rPr lang="en-US" sz="2000" i="1">
                <a:solidFill>
                  <a:schemeClr val="tx1"/>
                </a:solidFill>
                <a:latin typeface="Bookman Old Style" pitchFamily="18" charset="0"/>
              </a:rPr>
              <a:t/>
            </a:r>
            <a:br>
              <a:rPr lang="en-US" sz="2000" i="1">
                <a:solidFill>
                  <a:schemeClr val="tx1"/>
                </a:solidFill>
                <a:latin typeface="Bookman Old Style" pitchFamily="18" charset="0"/>
              </a:rPr>
            </a:br>
            <a:r>
              <a:rPr lang="en-US" sz="3600" i="1">
                <a:latin typeface="Bookman Old Style" pitchFamily="18" charset="0"/>
              </a:rPr>
              <a:t>IF YOU HAD TO CHOOSE ONE THING THAT WOULD BE THE MOST IMPORTANT INDICATOR, WHAT WOULD IT BE?</a:t>
            </a:r>
            <a:r>
              <a:rPr lang="en-US" i="1">
                <a:latin typeface="Bookman Old Style" pitchFamily="18" charset="0"/>
              </a:rPr>
              <a:t/>
            </a:r>
            <a:br>
              <a:rPr lang="en-US" i="1">
                <a:latin typeface="Bookman Old Style" pitchFamily="18" charset="0"/>
              </a:rPr>
            </a:br>
            <a:endParaRPr lang="en-US" i="1">
              <a:latin typeface="Bookman Old Style" pitchFamily="18" charset="0"/>
            </a:endParaRPr>
          </a:p>
        </p:txBody>
      </p:sp>
      <p:pic>
        <p:nvPicPr>
          <p:cNvPr id="271363" name="Picture 3" descr="MCj04344110000[1]"/>
          <p:cNvPicPr>
            <a:picLocks noChangeAspect="1" noChangeArrowheads="1"/>
          </p:cNvPicPr>
          <p:nvPr/>
        </p:nvPicPr>
        <p:blipFill>
          <a:blip r:embed="rId3"/>
          <a:srcRect/>
          <a:stretch>
            <a:fillRect/>
          </a:stretch>
        </p:blipFill>
        <p:spPr bwMode="auto">
          <a:xfrm>
            <a:off x="6172200" y="4876800"/>
            <a:ext cx="1625600" cy="1828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2A1DF802-7163-4B6B-BF7E-707F8DB0944F}" type="slidenum">
              <a:rPr lang="en-US"/>
              <a:pPr/>
              <a:t>38</a:t>
            </a:fld>
            <a:endParaRPr lang="en-US"/>
          </a:p>
        </p:txBody>
      </p:sp>
      <p:sp>
        <p:nvSpPr>
          <p:cNvPr id="273410" name="Rectangle 2"/>
          <p:cNvSpPr>
            <a:spLocks noGrp="1" noChangeArrowheads="1"/>
          </p:cNvSpPr>
          <p:nvPr>
            <p:ph type="body" idx="1"/>
          </p:nvPr>
        </p:nvSpPr>
        <p:spPr>
          <a:xfrm>
            <a:off x="152400" y="152400"/>
            <a:ext cx="8839200" cy="5334000"/>
          </a:xfrm>
        </p:spPr>
        <p:txBody>
          <a:bodyPr/>
          <a:lstStyle/>
          <a:p>
            <a:pPr>
              <a:buFontTx/>
              <a:buNone/>
            </a:pPr>
            <a:r>
              <a:rPr lang="en-US">
                <a:latin typeface="Bookman Old Style" pitchFamily="18" charset="0"/>
              </a:rPr>
              <a:t>  </a:t>
            </a:r>
            <a:br>
              <a:rPr lang="en-US">
                <a:latin typeface="Bookman Old Style" pitchFamily="18" charset="0"/>
              </a:rPr>
            </a:br>
            <a:r>
              <a:rPr lang="en-US" sz="3600"/>
              <a:t>The single most important thing to look for in a person with a developmental disability to indicate the possibility of abuse, neglect, or exploitation is </a:t>
            </a:r>
            <a:r>
              <a:rPr lang="en-US" sz="3600" i="1"/>
              <a:t>change.</a:t>
            </a:r>
            <a:r>
              <a:rPr lang="en-US" i="1"/>
              <a:t>  </a:t>
            </a:r>
            <a:br>
              <a:rPr lang="en-US" i="1"/>
            </a:br>
            <a:r>
              <a:rPr lang="en-US" i="1">
                <a:latin typeface="Bookman Old Style" pitchFamily="18" charset="0"/>
              </a:rPr>
              <a:t/>
            </a:r>
            <a:br>
              <a:rPr lang="en-US" i="1">
                <a:latin typeface="Bookman Old Style" pitchFamily="18" charset="0"/>
              </a:rPr>
            </a:br>
            <a:r>
              <a:rPr lang="en-US" sz="3600"/>
              <a:t>A sudden or gradual change in appearance or behavior should always be noted and monitored.</a:t>
            </a:r>
            <a:endParaRPr lang="en-US">
              <a:latin typeface="Bookman Old Style" pitchFamily="18" charset="0"/>
            </a:endParaRPr>
          </a:p>
          <a:p>
            <a:endParaRPr lang="en-US"/>
          </a:p>
        </p:txBody>
      </p:sp>
      <p:pic>
        <p:nvPicPr>
          <p:cNvPr id="273411" name="Picture 3" descr="Child%20Abuse%20corner"/>
          <p:cNvPicPr>
            <a:picLocks noChangeAspect="1" noChangeArrowheads="1"/>
          </p:cNvPicPr>
          <p:nvPr/>
        </p:nvPicPr>
        <p:blipFill>
          <a:blip r:embed="rId3"/>
          <a:srcRect/>
          <a:stretch>
            <a:fillRect/>
          </a:stretch>
        </p:blipFill>
        <p:spPr bwMode="auto">
          <a:xfrm>
            <a:off x="7543800" y="4953000"/>
            <a:ext cx="1600200" cy="1905000"/>
          </a:xfrm>
          <a:prstGeom prst="rect">
            <a:avLst/>
          </a:prstGeom>
          <a:noFill/>
        </p:spPr>
      </p:pic>
      <p:pic>
        <p:nvPicPr>
          <p:cNvPr id="273412" name="Picture 4" descr="MPj04140990000[1]"/>
          <p:cNvPicPr>
            <a:picLocks noChangeAspect="1" noChangeArrowheads="1"/>
          </p:cNvPicPr>
          <p:nvPr/>
        </p:nvPicPr>
        <p:blipFill>
          <a:blip r:embed="rId4" cstate="print"/>
          <a:srcRect/>
          <a:stretch>
            <a:fillRect/>
          </a:stretch>
        </p:blipFill>
        <p:spPr bwMode="auto">
          <a:xfrm>
            <a:off x="0" y="5410200"/>
            <a:ext cx="2362200" cy="1447800"/>
          </a:xfrm>
          <a:prstGeom prst="rect">
            <a:avLst/>
          </a:prstGeom>
          <a:noFill/>
        </p:spPr>
      </p:pic>
      <p:pic>
        <p:nvPicPr>
          <p:cNvPr id="273413" name="Picture 5" descr="ph_busch_sm"/>
          <p:cNvPicPr>
            <a:picLocks noChangeAspect="1" noChangeArrowheads="1"/>
          </p:cNvPicPr>
          <p:nvPr/>
        </p:nvPicPr>
        <p:blipFill>
          <a:blip r:embed="rId5"/>
          <a:srcRect/>
          <a:stretch>
            <a:fillRect/>
          </a:stretch>
        </p:blipFill>
        <p:spPr bwMode="auto">
          <a:xfrm>
            <a:off x="6477000" y="4876800"/>
            <a:ext cx="1095375" cy="714375"/>
          </a:xfrm>
          <a:prstGeom prst="rect">
            <a:avLst/>
          </a:prstGeom>
          <a:noFill/>
        </p:spPr>
      </p:pic>
      <p:pic>
        <p:nvPicPr>
          <p:cNvPr id="273414" name="Picture 6" descr="jade_smile-727168">
            <a:hlinkClick r:id="rId6"/>
          </p:cNvPr>
          <p:cNvPicPr>
            <a:picLocks noChangeAspect="1" noChangeArrowheads="1"/>
          </p:cNvPicPr>
          <p:nvPr/>
        </p:nvPicPr>
        <p:blipFill>
          <a:blip r:embed="rId7"/>
          <a:srcRect/>
          <a:stretch>
            <a:fillRect/>
          </a:stretch>
        </p:blipFill>
        <p:spPr bwMode="auto">
          <a:xfrm>
            <a:off x="3962400" y="5410200"/>
            <a:ext cx="695325" cy="638175"/>
          </a:xfrm>
          <a:prstGeom prst="rect">
            <a:avLst/>
          </a:prstGeom>
          <a:noFill/>
        </p:spPr>
      </p:pic>
      <p:pic>
        <p:nvPicPr>
          <p:cNvPr id="273415" name="Picture 7" descr="elderly2">
            <a:hlinkClick r:id="rId8"/>
          </p:cNvPr>
          <p:cNvPicPr>
            <a:picLocks noChangeAspect="1" noChangeArrowheads="1"/>
          </p:cNvPicPr>
          <p:nvPr/>
        </p:nvPicPr>
        <p:blipFill>
          <a:blip r:embed="rId9"/>
          <a:srcRect/>
          <a:stretch>
            <a:fillRect/>
          </a:stretch>
        </p:blipFill>
        <p:spPr bwMode="auto">
          <a:xfrm>
            <a:off x="6934200" y="5562600"/>
            <a:ext cx="590550" cy="1057275"/>
          </a:xfrm>
          <a:prstGeom prst="rect">
            <a:avLst/>
          </a:prstGeom>
          <a:noFill/>
        </p:spPr>
      </p:pic>
      <p:pic>
        <p:nvPicPr>
          <p:cNvPr id="273416" name="Picture 8" descr="dev_disabled">
            <a:hlinkClick r:id="rId10"/>
          </p:cNvPr>
          <p:cNvPicPr>
            <a:picLocks noChangeAspect="1" noChangeArrowheads="1"/>
          </p:cNvPicPr>
          <p:nvPr/>
        </p:nvPicPr>
        <p:blipFill>
          <a:blip r:embed="rId11"/>
          <a:srcRect/>
          <a:stretch>
            <a:fillRect/>
          </a:stretch>
        </p:blipFill>
        <p:spPr bwMode="auto">
          <a:xfrm>
            <a:off x="5867400" y="5867400"/>
            <a:ext cx="1095375" cy="990600"/>
          </a:xfrm>
          <a:prstGeom prst="rect">
            <a:avLst/>
          </a:prstGeom>
          <a:noFill/>
        </p:spPr>
      </p:pic>
      <p:pic>
        <p:nvPicPr>
          <p:cNvPr id="273417" name="Picture 9" descr="Abuse">
            <a:hlinkClick r:id="rId12"/>
          </p:cNvPr>
          <p:cNvPicPr>
            <a:picLocks noChangeAspect="1" noChangeArrowheads="1"/>
          </p:cNvPicPr>
          <p:nvPr/>
        </p:nvPicPr>
        <p:blipFill>
          <a:blip r:embed="rId13"/>
          <a:srcRect/>
          <a:stretch>
            <a:fillRect/>
          </a:stretch>
        </p:blipFill>
        <p:spPr bwMode="auto">
          <a:xfrm>
            <a:off x="4876800" y="5410200"/>
            <a:ext cx="990600" cy="952500"/>
          </a:xfrm>
          <a:prstGeom prst="rect">
            <a:avLst/>
          </a:prstGeom>
          <a:noFill/>
        </p:spPr>
      </p:pic>
      <p:pic>
        <p:nvPicPr>
          <p:cNvPr id="273418" name="Picture 10" descr="VulnerableAdultsleafletcopyformatted00">
            <a:hlinkClick r:id="rId14"/>
          </p:cNvPr>
          <p:cNvPicPr>
            <a:picLocks noChangeAspect="1" noChangeArrowheads="1"/>
          </p:cNvPicPr>
          <p:nvPr/>
        </p:nvPicPr>
        <p:blipFill>
          <a:blip r:embed="rId15"/>
          <a:srcRect/>
          <a:stretch>
            <a:fillRect/>
          </a:stretch>
        </p:blipFill>
        <p:spPr bwMode="auto">
          <a:xfrm>
            <a:off x="3733800" y="6115050"/>
            <a:ext cx="1123950" cy="742950"/>
          </a:xfrm>
          <a:prstGeom prst="rect">
            <a:avLst/>
          </a:prstGeom>
          <a:noFill/>
        </p:spPr>
      </p:pic>
      <p:pic>
        <p:nvPicPr>
          <p:cNvPr id="273419" name="Picture 11" descr="eric">
            <a:hlinkClick r:id="rId16"/>
          </p:cNvPr>
          <p:cNvPicPr>
            <a:picLocks noChangeAspect="1" noChangeArrowheads="1"/>
          </p:cNvPicPr>
          <p:nvPr/>
        </p:nvPicPr>
        <p:blipFill>
          <a:blip r:embed="rId17"/>
          <a:srcRect/>
          <a:stretch>
            <a:fillRect/>
          </a:stretch>
        </p:blipFill>
        <p:spPr bwMode="auto">
          <a:xfrm>
            <a:off x="2438400" y="5181600"/>
            <a:ext cx="1228725" cy="14287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A4062E2-1925-4EC3-BD28-7513C6D373D2}" type="slidenum">
              <a:rPr lang="en-US"/>
              <a:pPr/>
              <a:t>39</a:t>
            </a:fld>
            <a:endParaRPr lang="en-US"/>
          </a:p>
        </p:txBody>
      </p:sp>
      <p:sp>
        <p:nvSpPr>
          <p:cNvPr id="230402" name="Rectangle 2"/>
          <p:cNvSpPr>
            <a:spLocks noGrp="1" noChangeArrowheads="1"/>
          </p:cNvSpPr>
          <p:nvPr>
            <p:ph type="title"/>
          </p:nvPr>
        </p:nvSpPr>
        <p:spPr>
          <a:xfrm>
            <a:off x="685800" y="533400"/>
            <a:ext cx="7772400" cy="1143000"/>
          </a:xfrm>
        </p:spPr>
        <p:txBody>
          <a:bodyPr/>
          <a:lstStyle/>
          <a:p>
            <a:pPr algn="ctr"/>
            <a:r>
              <a:rPr lang="en-US"/>
              <a:t>Physical Signs of Abuse</a:t>
            </a:r>
          </a:p>
        </p:txBody>
      </p:sp>
      <p:sp>
        <p:nvSpPr>
          <p:cNvPr id="230403" name="Text Box 3"/>
          <p:cNvSpPr txBox="1">
            <a:spLocks noChangeArrowheads="1"/>
          </p:cNvSpPr>
          <p:nvPr/>
        </p:nvSpPr>
        <p:spPr bwMode="auto">
          <a:xfrm>
            <a:off x="533400" y="1752600"/>
            <a:ext cx="8458200" cy="3937000"/>
          </a:xfrm>
          <a:prstGeom prst="rect">
            <a:avLst/>
          </a:prstGeom>
          <a:noFill/>
          <a:ln w="9525">
            <a:noFill/>
            <a:miter lim="800000"/>
            <a:headEnd/>
            <a:tailEnd/>
          </a:ln>
          <a:effectLst/>
        </p:spPr>
        <p:txBody>
          <a:bodyPr>
            <a:spAutoFit/>
          </a:bodyPr>
          <a:lstStyle/>
          <a:p>
            <a:pPr>
              <a:buClr>
                <a:schemeClr val="accent2"/>
              </a:buClr>
              <a:buFont typeface="Wingdings" pitchFamily="2" charset="2"/>
              <a:buChar char="Ø"/>
            </a:pPr>
            <a:r>
              <a:rPr lang="en-US" sz="3600">
                <a:solidFill>
                  <a:schemeClr val="accent2"/>
                </a:solidFill>
              </a:rPr>
              <a:t> Bruises</a:t>
            </a:r>
          </a:p>
          <a:p>
            <a:pPr>
              <a:buClr>
                <a:schemeClr val="accent2"/>
              </a:buClr>
              <a:buFont typeface="Wingdings" pitchFamily="2" charset="2"/>
              <a:buChar char="Ø"/>
            </a:pPr>
            <a:r>
              <a:rPr lang="en-US" sz="3600">
                <a:solidFill>
                  <a:schemeClr val="accent2"/>
                </a:solidFill>
              </a:rPr>
              <a:t> Burns</a:t>
            </a:r>
          </a:p>
          <a:p>
            <a:pPr>
              <a:buFont typeface="Wingdings" pitchFamily="2" charset="2"/>
              <a:buChar char="Ø"/>
            </a:pPr>
            <a:r>
              <a:rPr lang="en-US" sz="3600">
                <a:solidFill>
                  <a:schemeClr val="accent2"/>
                </a:solidFill>
              </a:rPr>
              <a:t> Cuts</a:t>
            </a:r>
          </a:p>
          <a:p>
            <a:pPr>
              <a:buFont typeface="Wingdings" pitchFamily="2" charset="2"/>
              <a:buChar char="Ø"/>
            </a:pPr>
            <a:r>
              <a:rPr lang="en-US" sz="3600">
                <a:solidFill>
                  <a:schemeClr val="accent2"/>
                </a:solidFill>
              </a:rPr>
              <a:t> Broken bones</a:t>
            </a:r>
          </a:p>
          <a:p>
            <a:pPr>
              <a:buFont typeface="Wingdings" pitchFamily="2" charset="2"/>
              <a:buChar char="Ø"/>
            </a:pPr>
            <a:r>
              <a:rPr lang="en-US" sz="3600">
                <a:solidFill>
                  <a:schemeClr val="accent2"/>
                </a:solidFill>
              </a:rPr>
              <a:t> Sprains</a:t>
            </a:r>
          </a:p>
          <a:p>
            <a:pPr>
              <a:buFont typeface="Wingdings" pitchFamily="2" charset="2"/>
              <a:buChar char="Ø"/>
            </a:pPr>
            <a:r>
              <a:rPr lang="en-US" sz="3600">
                <a:solidFill>
                  <a:schemeClr val="accent2"/>
                </a:solidFill>
              </a:rPr>
              <a:t> Scrapes or Abrasions</a:t>
            </a:r>
          </a:p>
          <a:p>
            <a:pPr>
              <a:buFont typeface="Wingdings" pitchFamily="2" charset="2"/>
              <a:buChar char="Ø"/>
            </a:pPr>
            <a:r>
              <a:rPr lang="en-US" sz="3600">
                <a:solidFill>
                  <a:schemeClr val="accent2"/>
                </a:solidFill>
              </a:rPr>
              <a:t> Bleeding from the ears, nose or mouth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EDD8A0E-3552-41F7-97B4-EAF9037683F6}" type="slidenum">
              <a:rPr lang="en-US"/>
              <a:pPr/>
              <a:t>4</a:t>
            </a:fld>
            <a:endParaRPr lang="en-US"/>
          </a:p>
        </p:txBody>
      </p:sp>
      <p:sp>
        <p:nvSpPr>
          <p:cNvPr id="202754" name="Rectangle 2"/>
          <p:cNvSpPr>
            <a:spLocks noGrp="1" noChangeArrowheads="1"/>
          </p:cNvSpPr>
          <p:nvPr>
            <p:ph type="title"/>
          </p:nvPr>
        </p:nvSpPr>
        <p:spPr>
          <a:xfrm>
            <a:off x="304800" y="685800"/>
            <a:ext cx="7772400" cy="990600"/>
          </a:xfrm>
        </p:spPr>
        <p:txBody>
          <a:bodyPr/>
          <a:lstStyle/>
          <a:p>
            <a:r>
              <a:rPr lang="en-US" b="1"/>
              <a:t>Statutory Definitions</a:t>
            </a:r>
          </a:p>
        </p:txBody>
      </p:sp>
      <p:sp>
        <p:nvSpPr>
          <p:cNvPr id="202755" name="Rectangle 3"/>
          <p:cNvSpPr>
            <a:spLocks noGrp="1" noChangeArrowheads="1"/>
          </p:cNvSpPr>
          <p:nvPr>
            <p:ph type="body" sz="half" idx="1"/>
          </p:nvPr>
        </p:nvSpPr>
        <p:spPr>
          <a:xfrm>
            <a:off x="685800" y="1600200"/>
            <a:ext cx="4267200" cy="4876800"/>
          </a:xfrm>
        </p:spPr>
        <p:txBody>
          <a:bodyPr/>
          <a:lstStyle/>
          <a:p>
            <a:pPr>
              <a:buFontTx/>
              <a:buNone/>
            </a:pPr>
            <a:r>
              <a:rPr lang="en-US" dirty="0"/>
              <a:t>   </a:t>
            </a:r>
            <a:r>
              <a:rPr lang="en-US" sz="2800" dirty="0"/>
              <a:t>There are a number of laws in Florida which define and describe abuse, neglect and exploitation committed against children and adults with developmental disabilities by their </a:t>
            </a:r>
            <a:r>
              <a:rPr lang="en-US" sz="2800" dirty="0" smtClean="0"/>
              <a:t>caregivers (either paid or unpaid).</a:t>
            </a:r>
            <a:endParaRPr lang="en-US" sz="2800" dirty="0"/>
          </a:p>
        </p:txBody>
      </p:sp>
      <p:pic>
        <p:nvPicPr>
          <p:cNvPr id="202756" name="Picture 4" descr="scales%2520of%2520justice">
            <a:hlinkClick r:id="rId3"/>
          </p:cNvPr>
          <p:cNvPicPr>
            <a:picLocks noGrp="1" noChangeAspect="1" noChangeArrowheads="1"/>
          </p:cNvPicPr>
          <p:nvPr>
            <p:ph type="clipArt" sz="half" idx="2"/>
          </p:nvPr>
        </p:nvPicPr>
        <p:blipFill>
          <a:blip r:embed="rId4"/>
          <a:srcRect/>
          <a:stretch>
            <a:fillRect/>
          </a:stretch>
        </p:blipFill>
        <p:spPr>
          <a:xfrm>
            <a:off x="6629400" y="838200"/>
            <a:ext cx="1600200" cy="3124200"/>
          </a:xfrm>
        </p:spPr>
      </p:pic>
      <p:pic>
        <p:nvPicPr>
          <p:cNvPr id="202757" name="Picture 5" descr="perske4">
            <a:hlinkClick r:id="rId5"/>
          </p:cNvPr>
          <p:cNvPicPr>
            <a:picLocks noChangeAspect="1" noChangeArrowheads="1"/>
          </p:cNvPicPr>
          <p:nvPr/>
        </p:nvPicPr>
        <p:blipFill>
          <a:blip r:embed="rId6"/>
          <a:srcRect/>
          <a:stretch>
            <a:fillRect/>
          </a:stretch>
        </p:blipFill>
        <p:spPr bwMode="auto">
          <a:xfrm>
            <a:off x="5105400" y="4114800"/>
            <a:ext cx="2438400" cy="22098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060A29D-7FE1-457D-9E2C-CA6B41FA7D19}" type="slidenum">
              <a:rPr lang="en-US"/>
              <a:pPr/>
              <a:t>40</a:t>
            </a:fld>
            <a:endParaRPr lang="en-US"/>
          </a:p>
        </p:txBody>
      </p:sp>
      <p:sp>
        <p:nvSpPr>
          <p:cNvPr id="231426" name="Rectangle 2"/>
          <p:cNvSpPr>
            <a:spLocks noGrp="1" noChangeArrowheads="1"/>
          </p:cNvSpPr>
          <p:nvPr>
            <p:ph type="title"/>
          </p:nvPr>
        </p:nvSpPr>
        <p:spPr>
          <a:xfrm>
            <a:off x="457200" y="457200"/>
            <a:ext cx="8229600" cy="1143000"/>
          </a:xfrm>
        </p:spPr>
        <p:txBody>
          <a:bodyPr/>
          <a:lstStyle/>
          <a:p>
            <a:pPr algn="ctr"/>
            <a:r>
              <a:rPr lang="en-US"/>
              <a:t>Questionable Bruises</a:t>
            </a:r>
          </a:p>
        </p:txBody>
      </p:sp>
      <p:sp>
        <p:nvSpPr>
          <p:cNvPr id="231427" name="Rectangle 3"/>
          <p:cNvSpPr>
            <a:spLocks noGrp="1" noChangeArrowheads="1"/>
          </p:cNvSpPr>
          <p:nvPr>
            <p:ph type="body" idx="1"/>
          </p:nvPr>
        </p:nvSpPr>
        <p:spPr>
          <a:xfrm>
            <a:off x="533400" y="1524000"/>
            <a:ext cx="8077200" cy="5867400"/>
          </a:xfrm>
        </p:spPr>
        <p:txBody>
          <a:bodyPr/>
          <a:lstStyle/>
          <a:p>
            <a:pPr>
              <a:lnSpc>
                <a:spcPct val="80000"/>
              </a:lnSpc>
              <a:buFont typeface="Wingdings" pitchFamily="2" charset="2"/>
              <a:buChar char="Ø"/>
            </a:pPr>
            <a:r>
              <a:rPr lang="en-US" sz="2400"/>
              <a:t>Facial</a:t>
            </a:r>
          </a:p>
          <a:p>
            <a:pPr>
              <a:lnSpc>
                <a:spcPct val="80000"/>
              </a:lnSpc>
              <a:buFont typeface="Wingdings" pitchFamily="2" charset="2"/>
              <a:buChar char="Ø"/>
            </a:pPr>
            <a:r>
              <a:rPr lang="en-US" sz="2400"/>
              <a:t>Frequent, unexplained, or inadequately explained</a:t>
            </a:r>
          </a:p>
          <a:p>
            <a:pPr>
              <a:lnSpc>
                <a:spcPct val="80000"/>
              </a:lnSpc>
              <a:buFont typeface="Wingdings" pitchFamily="2" charset="2"/>
              <a:buChar char="Ø"/>
            </a:pPr>
            <a:r>
              <a:rPr lang="en-US" sz="2400"/>
              <a:t>In unlikely places</a:t>
            </a:r>
          </a:p>
          <a:p>
            <a:pPr>
              <a:lnSpc>
                <a:spcPct val="80000"/>
              </a:lnSpc>
              <a:buFont typeface="Wingdings" pitchFamily="2" charset="2"/>
              <a:buChar char="Ø"/>
            </a:pPr>
            <a:r>
              <a:rPr lang="en-US" sz="2400"/>
              <a:t>In various stages of healing</a:t>
            </a:r>
          </a:p>
          <a:p>
            <a:pPr>
              <a:lnSpc>
                <a:spcPct val="80000"/>
              </a:lnSpc>
              <a:buFont typeface="Wingdings" pitchFamily="2" charset="2"/>
              <a:buChar char="Ø"/>
            </a:pPr>
            <a:r>
              <a:rPr lang="en-US" sz="2400"/>
              <a:t>On several different surface areas</a:t>
            </a:r>
          </a:p>
          <a:p>
            <a:pPr>
              <a:lnSpc>
                <a:spcPct val="80000"/>
              </a:lnSpc>
              <a:buFont typeface="Wingdings" pitchFamily="2" charset="2"/>
              <a:buChar char="Ø"/>
            </a:pPr>
            <a:r>
              <a:rPr lang="en-US" sz="2400"/>
              <a:t>Patterned, reflecting shapes</a:t>
            </a:r>
          </a:p>
          <a:p>
            <a:pPr>
              <a:lnSpc>
                <a:spcPct val="80000"/>
              </a:lnSpc>
              <a:buFont typeface="Wingdings" pitchFamily="2" charset="2"/>
              <a:buChar char="Ø"/>
            </a:pPr>
            <a:r>
              <a:rPr lang="en-US" sz="2400"/>
              <a:t>Bilateral: means bruises on same places on both sides of the body.  Bruises appearing on both upper arms, for example, may indicate where the abuser applied pressure while forcefully shaking the person.  Bruises on both sides of the body rarely result from accidental causes.</a:t>
            </a:r>
          </a:p>
          <a:p>
            <a:pPr>
              <a:lnSpc>
                <a:spcPct val="80000"/>
              </a:lnSpc>
              <a:buFont typeface="Wingdings" pitchFamily="2" charset="2"/>
              <a:buChar char="Ø"/>
            </a:pPr>
            <a:r>
              <a:rPr lang="en-US" sz="2400"/>
              <a:t>Regularly evident after an absence, home visit, or vacation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9E2F2BD-DD35-402A-AA4D-9604BB40146B}" type="slidenum">
              <a:rPr lang="en-US"/>
              <a:pPr/>
              <a:t>41</a:t>
            </a:fld>
            <a:endParaRPr lang="en-US"/>
          </a:p>
        </p:txBody>
      </p:sp>
      <p:sp>
        <p:nvSpPr>
          <p:cNvPr id="114690" name="Rectangle 2"/>
          <p:cNvSpPr>
            <a:spLocks noGrp="1" noChangeArrowheads="1"/>
          </p:cNvSpPr>
          <p:nvPr>
            <p:ph type="title"/>
          </p:nvPr>
        </p:nvSpPr>
        <p:spPr>
          <a:xfrm>
            <a:off x="457200" y="914400"/>
            <a:ext cx="8229600" cy="1143000"/>
          </a:xfrm>
        </p:spPr>
        <p:txBody>
          <a:bodyPr/>
          <a:lstStyle/>
          <a:p>
            <a:pPr algn="ctr"/>
            <a:r>
              <a:rPr lang="en-US" sz="4000"/>
              <a:t>Questionable Cuts and Scrapes</a:t>
            </a:r>
          </a:p>
        </p:txBody>
      </p:sp>
      <p:sp>
        <p:nvSpPr>
          <p:cNvPr id="114691" name="Rectangle 3"/>
          <p:cNvSpPr>
            <a:spLocks noGrp="1" noChangeArrowheads="1"/>
          </p:cNvSpPr>
          <p:nvPr>
            <p:ph type="body" idx="1"/>
          </p:nvPr>
        </p:nvSpPr>
        <p:spPr>
          <a:xfrm>
            <a:off x="457200" y="2133600"/>
            <a:ext cx="8229600" cy="3687763"/>
          </a:xfrm>
        </p:spPr>
        <p:txBody>
          <a:bodyPr/>
          <a:lstStyle/>
          <a:p>
            <a:pPr>
              <a:buFont typeface="Wingdings" pitchFamily="2" charset="2"/>
              <a:buChar char="Ø"/>
            </a:pPr>
            <a:r>
              <a:rPr lang="en-US" sz="2800"/>
              <a:t>Frequent, repeated, unexplained, or inadequately explained scrapes</a:t>
            </a:r>
          </a:p>
          <a:p>
            <a:pPr>
              <a:buFont typeface="Wingdings" pitchFamily="2" charset="2"/>
              <a:buChar char="Ø"/>
            </a:pPr>
            <a:r>
              <a:rPr lang="en-US" sz="2800"/>
              <a:t>Unusual locations such as mouth, lips, gums, eyes, external genitalia (e.g., places other than palms, knees, or other areas usually covered by clothing)</a:t>
            </a:r>
          </a:p>
          <a:p>
            <a:pPr>
              <a:buFont typeface="Wingdings" pitchFamily="2" charset="2"/>
              <a:buChar char="Ø"/>
            </a:pPr>
            <a:r>
              <a:rPr lang="en-US" sz="2800"/>
              <a:t>Patterned scarring that may be caused by inflicted injuries such as whipping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F3DBCC-DD20-4968-AAD6-66845F5B4B0A}" type="slidenum">
              <a:rPr lang="en-US"/>
              <a:pPr/>
              <a:t>42</a:t>
            </a:fld>
            <a:endParaRPr lang="en-US"/>
          </a:p>
        </p:txBody>
      </p:sp>
      <p:sp>
        <p:nvSpPr>
          <p:cNvPr id="115714" name="Rectangle 2"/>
          <p:cNvSpPr>
            <a:spLocks noGrp="1" noChangeArrowheads="1"/>
          </p:cNvSpPr>
          <p:nvPr>
            <p:ph type="title"/>
          </p:nvPr>
        </p:nvSpPr>
        <p:spPr>
          <a:xfrm>
            <a:off x="381000" y="762000"/>
            <a:ext cx="8229600" cy="1143000"/>
          </a:xfrm>
        </p:spPr>
        <p:txBody>
          <a:bodyPr/>
          <a:lstStyle/>
          <a:p>
            <a:pPr algn="ctr"/>
            <a:r>
              <a:rPr lang="en-US"/>
              <a:t>Burns or Scalds</a:t>
            </a:r>
          </a:p>
        </p:txBody>
      </p:sp>
      <p:sp>
        <p:nvSpPr>
          <p:cNvPr id="115715" name="Rectangle 3"/>
          <p:cNvSpPr>
            <a:spLocks noGrp="1" noChangeArrowheads="1"/>
          </p:cNvSpPr>
          <p:nvPr>
            <p:ph type="body" idx="1"/>
          </p:nvPr>
        </p:nvSpPr>
        <p:spPr>
          <a:xfrm>
            <a:off x="457200" y="1905000"/>
            <a:ext cx="8229600" cy="4191000"/>
          </a:xfrm>
        </p:spPr>
        <p:txBody>
          <a:bodyPr/>
          <a:lstStyle/>
          <a:p>
            <a:pPr>
              <a:lnSpc>
                <a:spcPct val="80000"/>
              </a:lnSpc>
              <a:buFont typeface="Wingdings" pitchFamily="2" charset="2"/>
              <a:buChar char="Ø"/>
            </a:pPr>
            <a:r>
              <a:rPr lang="en-US"/>
              <a:t>Patterned burns (shaped like a cigarette butt or electrical appliance for example)</a:t>
            </a:r>
          </a:p>
          <a:p>
            <a:pPr>
              <a:lnSpc>
                <a:spcPct val="80000"/>
              </a:lnSpc>
              <a:buFont typeface="Wingdings" pitchFamily="2" charset="2"/>
              <a:buChar char="Ø"/>
            </a:pPr>
            <a:r>
              <a:rPr lang="en-US"/>
              <a:t>Burns in specific locations such as several burns on different parts of the body or on particularly sensitive locations, such as soles, palms, back, or buttocks</a:t>
            </a:r>
          </a:p>
          <a:p>
            <a:pPr>
              <a:lnSpc>
                <a:spcPct val="80000"/>
              </a:lnSpc>
              <a:buFont typeface="Wingdings" pitchFamily="2" charset="2"/>
              <a:buChar char="Ø"/>
            </a:pPr>
            <a:r>
              <a:rPr lang="en-US"/>
              <a:t>Immersion burns, which appear sock-like, glove-like, or doughnut-shaped on buttocks, genitalia, or limbs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E40B698-E92B-4210-92D4-5271307C575C}" type="slidenum">
              <a:rPr lang="en-US"/>
              <a:pPr/>
              <a:t>43</a:t>
            </a:fld>
            <a:endParaRPr lang="en-US"/>
          </a:p>
        </p:txBody>
      </p:sp>
      <p:sp>
        <p:nvSpPr>
          <p:cNvPr id="116738" name="Rectangle 2"/>
          <p:cNvSpPr>
            <a:spLocks noGrp="1" noChangeArrowheads="1"/>
          </p:cNvSpPr>
          <p:nvPr>
            <p:ph type="title"/>
          </p:nvPr>
        </p:nvSpPr>
        <p:spPr>
          <a:xfrm>
            <a:off x="457200" y="533400"/>
            <a:ext cx="8229600" cy="762000"/>
          </a:xfrm>
        </p:spPr>
        <p:txBody>
          <a:bodyPr/>
          <a:lstStyle/>
          <a:p>
            <a:pPr algn="ctr"/>
            <a:r>
              <a:rPr lang="en-US"/>
              <a:t>Bites</a:t>
            </a:r>
          </a:p>
        </p:txBody>
      </p:sp>
      <p:sp>
        <p:nvSpPr>
          <p:cNvPr id="116739" name="Rectangle 3"/>
          <p:cNvSpPr>
            <a:spLocks noGrp="1" noChangeArrowheads="1"/>
          </p:cNvSpPr>
          <p:nvPr>
            <p:ph type="body" idx="1"/>
          </p:nvPr>
        </p:nvSpPr>
        <p:spPr>
          <a:xfrm>
            <a:off x="457200" y="1219200"/>
            <a:ext cx="8229600" cy="4724400"/>
          </a:xfrm>
        </p:spPr>
        <p:txBody>
          <a:bodyPr/>
          <a:lstStyle/>
          <a:p>
            <a:pPr>
              <a:buFont typeface="Wingdings" pitchFamily="2" charset="2"/>
              <a:buChar char="Ø"/>
            </a:pPr>
            <a:r>
              <a:rPr lang="en-US"/>
              <a:t>Human bite marks are easily distinguished from those of animals by their size and shape (human bite marks are arch-shaped while dog bites are typically in a shape of points) and whether flesh is torn (human bites typically don’t result in the tearing of flesh).  </a:t>
            </a:r>
          </a:p>
          <a:p>
            <a:pPr>
              <a:buFont typeface="Wingdings" pitchFamily="2" charset="2"/>
              <a:buChar char="Ø"/>
            </a:pPr>
            <a:r>
              <a:rPr lang="en-US"/>
              <a:t>If bites are explained as self-inflicted, the location and position of the bite must be consistent with the person’s functional abilities.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233D99-D1B1-4174-8680-486F8837FD74}" type="slidenum">
              <a:rPr lang="en-US"/>
              <a:pPr/>
              <a:t>44</a:t>
            </a:fld>
            <a:endParaRPr lang="en-US"/>
          </a:p>
        </p:txBody>
      </p:sp>
      <p:sp>
        <p:nvSpPr>
          <p:cNvPr id="117762" name="Rectangle 2"/>
          <p:cNvSpPr>
            <a:spLocks noGrp="1" noChangeArrowheads="1"/>
          </p:cNvSpPr>
          <p:nvPr>
            <p:ph type="title"/>
          </p:nvPr>
        </p:nvSpPr>
        <p:spPr>
          <a:xfrm>
            <a:off x="381000" y="762000"/>
            <a:ext cx="8229600" cy="1143000"/>
          </a:xfrm>
        </p:spPr>
        <p:txBody>
          <a:bodyPr/>
          <a:lstStyle/>
          <a:p>
            <a:pPr algn="ctr"/>
            <a:r>
              <a:rPr lang="en-US"/>
              <a:t>Ligature Marks and Welts</a:t>
            </a:r>
          </a:p>
        </p:txBody>
      </p:sp>
      <p:sp>
        <p:nvSpPr>
          <p:cNvPr id="117763" name="Rectangle 3"/>
          <p:cNvSpPr>
            <a:spLocks noGrp="1" noChangeArrowheads="1"/>
          </p:cNvSpPr>
          <p:nvPr>
            <p:ph type="body" idx="1"/>
          </p:nvPr>
        </p:nvSpPr>
        <p:spPr>
          <a:xfrm>
            <a:off x="457200" y="1981200"/>
            <a:ext cx="8458200" cy="3687763"/>
          </a:xfrm>
        </p:spPr>
        <p:txBody>
          <a:bodyPr/>
          <a:lstStyle/>
          <a:p>
            <a:pPr>
              <a:lnSpc>
                <a:spcPct val="90000"/>
              </a:lnSpc>
              <a:buFont typeface="Wingdings" pitchFamily="2" charset="2"/>
              <a:buChar char="Ø"/>
            </a:pPr>
            <a:r>
              <a:rPr lang="en-US" sz="2800"/>
              <a:t>Could be the result of a whipping, being tied up, or gagged</a:t>
            </a:r>
          </a:p>
          <a:p>
            <a:pPr>
              <a:lnSpc>
                <a:spcPct val="90000"/>
              </a:lnSpc>
              <a:buFont typeface="Wingdings" pitchFamily="2" charset="2"/>
              <a:buChar char="Ø"/>
            </a:pPr>
            <a:r>
              <a:rPr lang="en-US" sz="2800"/>
              <a:t>Welts often follow clearly defined stroke patterns, especially if the person was immobile during the whipping</a:t>
            </a:r>
          </a:p>
          <a:p>
            <a:pPr>
              <a:lnSpc>
                <a:spcPct val="90000"/>
              </a:lnSpc>
              <a:buFont typeface="Wingdings" pitchFamily="2" charset="2"/>
              <a:buChar char="Ø"/>
            </a:pPr>
            <a:r>
              <a:rPr lang="en-US" sz="2800"/>
              <a:t>Chafing and bruising, sometimes accompanied by swelling, on the wrists, ankles, throat, or penis can be the result of being tied up or choked</a:t>
            </a:r>
          </a:p>
          <a:p>
            <a:pPr>
              <a:lnSpc>
                <a:spcPct val="90000"/>
              </a:lnSpc>
              <a:buFont typeface="Wingdings" pitchFamily="2" charset="2"/>
              <a:buChar char="Ø"/>
            </a:pPr>
            <a:r>
              <a:rPr lang="en-US" sz="2800"/>
              <a:t>Even when choking is severe or fatal, bruising may be faint or entirely absent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784D1B3-3DB9-4C77-962C-B57645F7619F}" type="slidenum">
              <a:rPr lang="en-US"/>
              <a:pPr/>
              <a:t>45</a:t>
            </a:fld>
            <a:endParaRPr lang="en-US"/>
          </a:p>
        </p:txBody>
      </p:sp>
      <p:sp>
        <p:nvSpPr>
          <p:cNvPr id="118786" name="Rectangle 2"/>
          <p:cNvSpPr>
            <a:spLocks noGrp="1" noChangeArrowheads="1"/>
          </p:cNvSpPr>
          <p:nvPr>
            <p:ph type="title"/>
          </p:nvPr>
        </p:nvSpPr>
        <p:spPr>
          <a:xfrm>
            <a:off x="457200" y="990600"/>
            <a:ext cx="8229600" cy="1143000"/>
          </a:xfrm>
        </p:spPr>
        <p:txBody>
          <a:bodyPr/>
          <a:lstStyle/>
          <a:p>
            <a:pPr algn="ctr"/>
            <a:r>
              <a:rPr lang="en-US"/>
              <a:t>Eye and Ear Injuries</a:t>
            </a:r>
          </a:p>
        </p:txBody>
      </p:sp>
      <p:sp>
        <p:nvSpPr>
          <p:cNvPr id="118787" name="Rectangle 3"/>
          <p:cNvSpPr>
            <a:spLocks noGrp="1" noChangeArrowheads="1"/>
          </p:cNvSpPr>
          <p:nvPr>
            <p:ph type="body" idx="1"/>
          </p:nvPr>
        </p:nvSpPr>
        <p:spPr/>
        <p:txBody>
          <a:bodyPr/>
          <a:lstStyle/>
          <a:p>
            <a:pPr>
              <a:lnSpc>
                <a:spcPct val="90000"/>
              </a:lnSpc>
              <a:buFont typeface="Wingdings" pitchFamily="2" charset="2"/>
              <a:buChar char="Ø"/>
            </a:pPr>
            <a:r>
              <a:rPr lang="en-US"/>
              <a:t>Sudden or unexplained hearing loss</a:t>
            </a:r>
          </a:p>
          <a:p>
            <a:pPr>
              <a:lnSpc>
                <a:spcPct val="90000"/>
              </a:lnSpc>
              <a:buFont typeface="Wingdings" pitchFamily="2" charset="2"/>
              <a:buChar char="Ø"/>
            </a:pPr>
            <a:r>
              <a:rPr lang="en-US"/>
              <a:t>Cauliflower ears (i.e., thickened external ear structures)</a:t>
            </a:r>
          </a:p>
          <a:p>
            <a:pPr>
              <a:lnSpc>
                <a:spcPct val="90000"/>
              </a:lnSpc>
              <a:buFont typeface="Wingdings" pitchFamily="2" charset="2"/>
              <a:buChar char="Ø"/>
            </a:pPr>
            <a:r>
              <a:rPr lang="en-US"/>
              <a:t>Bruising to the outer ears</a:t>
            </a:r>
          </a:p>
          <a:p>
            <a:pPr>
              <a:lnSpc>
                <a:spcPct val="90000"/>
              </a:lnSpc>
              <a:buFont typeface="Wingdings" pitchFamily="2" charset="2"/>
              <a:buChar char="Ø"/>
            </a:pPr>
            <a:r>
              <a:rPr lang="en-US"/>
              <a:t>Blood behind the eardrum</a:t>
            </a:r>
          </a:p>
          <a:p>
            <a:pPr>
              <a:lnSpc>
                <a:spcPct val="90000"/>
              </a:lnSpc>
              <a:buFont typeface="Wingdings" pitchFamily="2" charset="2"/>
              <a:buChar char="Ø"/>
            </a:pPr>
            <a:r>
              <a:rPr lang="en-US"/>
              <a:t>Retina hemorrhage or other intraocular bleeding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9C4BC5A-40D0-4681-8100-6D6E3CF1A704}" type="slidenum">
              <a:rPr lang="en-US"/>
              <a:pPr/>
              <a:t>46</a:t>
            </a:fld>
            <a:endParaRPr lang="en-US"/>
          </a:p>
        </p:txBody>
      </p:sp>
      <p:sp>
        <p:nvSpPr>
          <p:cNvPr id="119810" name="Rectangle 2"/>
          <p:cNvSpPr>
            <a:spLocks noGrp="1" noChangeArrowheads="1"/>
          </p:cNvSpPr>
          <p:nvPr>
            <p:ph type="title"/>
          </p:nvPr>
        </p:nvSpPr>
        <p:spPr>
          <a:xfrm>
            <a:off x="457200" y="609600"/>
            <a:ext cx="8229600" cy="1143000"/>
          </a:xfrm>
        </p:spPr>
        <p:txBody>
          <a:bodyPr/>
          <a:lstStyle/>
          <a:p>
            <a:pPr algn="ctr"/>
            <a:r>
              <a:rPr lang="en-US"/>
              <a:t>Dental and Mouth Injuries </a:t>
            </a:r>
          </a:p>
        </p:txBody>
      </p:sp>
      <p:sp>
        <p:nvSpPr>
          <p:cNvPr id="119811" name="Rectangle 3"/>
          <p:cNvSpPr>
            <a:spLocks noGrp="1" noChangeArrowheads="1"/>
          </p:cNvSpPr>
          <p:nvPr>
            <p:ph type="body" idx="1"/>
          </p:nvPr>
        </p:nvSpPr>
        <p:spPr>
          <a:xfrm>
            <a:off x="457200" y="1905000"/>
            <a:ext cx="8229600" cy="4221163"/>
          </a:xfrm>
        </p:spPr>
        <p:txBody>
          <a:bodyPr/>
          <a:lstStyle/>
          <a:p>
            <a:pPr>
              <a:lnSpc>
                <a:spcPct val="90000"/>
              </a:lnSpc>
              <a:buFont typeface="Wingdings" pitchFamily="2" charset="2"/>
              <a:buChar char="Ø"/>
            </a:pPr>
            <a:r>
              <a:rPr lang="en-US" sz="2400"/>
              <a:t>Lost or broken teeth, particularly if unrelated to dental disease, normal loss of children’s teeth, or accidental causes</a:t>
            </a:r>
          </a:p>
          <a:p>
            <a:pPr>
              <a:lnSpc>
                <a:spcPct val="90000"/>
              </a:lnSpc>
              <a:buFont typeface="Wingdings" pitchFamily="2" charset="2"/>
              <a:buChar char="Ø"/>
            </a:pPr>
            <a:r>
              <a:rPr lang="en-US" sz="2400"/>
              <a:t>Repeated, unexplained, or inadequately explained dental injuries</a:t>
            </a:r>
          </a:p>
          <a:p>
            <a:pPr>
              <a:lnSpc>
                <a:spcPct val="90000"/>
              </a:lnSpc>
              <a:buFont typeface="Wingdings" pitchFamily="2" charset="2"/>
              <a:buChar char="Ø"/>
            </a:pPr>
            <a:r>
              <a:rPr lang="en-US" sz="2400"/>
              <a:t>Facial bone or jaw fractures</a:t>
            </a:r>
          </a:p>
          <a:p>
            <a:pPr>
              <a:lnSpc>
                <a:spcPct val="90000"/>
              </a:lnSpc>
              <a:buFont typeface="Wingdings" pitchFamily="2" charset="2"/>
              <a:buChar char="Ø"/>
            </a:pPr>
            <a:r>
              <a:rPr lang="en-US" sz="2400"/>
              <a:t>Bruising of cheeks and gums at corners of mouth (from gags)</a:t>
            </a:r>
          </a:p>
          <a:p>
            <a:pPr>
              <a:lnSpc>
                <a:spcPct val="90000"/>
              </a:lnSpc>
              <a:buFont typeface="Wingdings" pitchFamily="2" charset="2"/>
              <a:buChar char="Ø"/>
            </a:pPr>
            <a:r>
              <a:rPr lang="en-US" sz="2400"/>
              <a:t>Cuts or bruises on the tongue</a:t>
            </a:r>
          </a:p>
          <a:p>
            <a:pPr>
              <a:lnSpc>
                <a:spcPct val="90000"/>
              </a:lnSpc>
              <a:buFont typeface="Wingdings" pitchFamily="2" charset="2"/>
              <a:buChar char="Ø"/>
            </a:pPr>
            <a:r>
              <a:rPr lang="en-US" sz="2400"/>
              <a:t>Discoloration of the teeth as a result of previous abuse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877E713-38E5-42F3-84B8-6461EDC4478A}" type="slidenum">
              <a:rPr lang="en-US"/>
              <a:pPr/>
              <a:t>47</a:t>
            </a:fld>
            <a:endParaRPr lang="en-US"/>
          </a:p>
        </p:txBody>
      </p:sp>
      <p:sp>
        <p:nvSpPr>
          <p:cNvPr id="120834" name="Rectangle 2"/>
          <p:cNvSpPr>
            <a:spLocks noGrp="1" noChangeArrowheads="1"/>
          </p:cNvSpPr>
          <p:nvPr>
            <p:ph type="title"/>
          </p:nvPr>
        </p:nvSpPr>
        <p:spPr/>
        <p:txBody>
          <a:bodyPr/>
          <a:lstStyle/>
          <a:p>
            <a:pPr algn="ctr"/>
            <a:r>
              <a:rPr lang="en-US"/>
              <a:t>Dislocations of Joints</a:t>
            </a:r>
          </a:p>
        </p:txBody>
      </p:sp>
      <p:sp>
        <p:nvSpPr>
          <p:cNvPr id="120835" name="Rectangle 3"/>
          <p:cNvSpPr>
            <a:spLocks noGrp="1" noChangeArrowheads="1"/>
          </p:cNvSpPr>
          <p:nvPr>
            <p:ph type="body" idx="1"/>
          </p:nvPr>
        </p:nvSpPr>
        <p:spPr/>
        <p:txBody>
          <a:bodyPr/>
          <a:lstStyle/>
          <a:p>
            <a:pPr>
              <a:buFont typeface="Wingdings" pitchFamily="2" charset="2"/>
              <a:buChar char="Ø"/>
            </a:pPr>
            <a:r>
              <a:rPr lang="en-US"/>
              <a:t>Repeated dislocations of joints in the absence of a known disease process may indicate shaking, twisting, or pulling</a:t>
            </a:r>
          </a:p>
          <a:p>
            <a:pPr>
              <a:buFont typeface="Wingdings" pitchFamily="2" charset="2"/>
              <a:buChar char="Ø"/>
            </a:pPr>
            <a:r>
              <a:rPr lang="en-US"/>
              <a:t>Frequent or multiple dislocations in the absence of a clear explanation may indicate physical abuse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CF18C1A-30D7-479A-AA07-64A783F1B644}" type="slidenum">
              <a:rPr lang="en-US"/>
              <a:pPr/>
              <a:t>48</a:t>
            </a:fld>
            <a:endParaRPr lang="en-US"/>
          </a:p>
        </p:txBody>
      </p:sp>
      <p:sp>
        <p:nvSpPr>
          <p:cNvPr id="121858" name="Rectangle 2"/>
          <p:cNvSpPr>
            <a:spLocks noGrp="1" noChangeArrowheads="1"/>
          </p:cNvSpPr>
          <p:nvPr>
            <p:ph type="title"/>
          </p:nvPr>
        </p:nvSpPr>
        <p:spPr>
          <a:xfrm>
            <a:off x="381000" y="685800"/>
            <a:ext cx="8229600" cy="1143000"/>
          </a:xfrm>
        </p:spPr>
        <p:txBody>
          <a:bodyPr/>
          <a:lstStyle/>
          <a:p>
            <a:pPr algn="ctr"/>
            <a:r>
              <a:rPr lang="en-US"/>
              <a:t>Fractures</a:t>
            </a:r>
          </a:p>
        </p:txBody>
      </p:sp>
      <p:sp>
        <p:nvSpPr>
          <p:cNvPr id="121859" name="Rectangle 3"/>
          <p:cNvSpPr>
            <a:spLocks noGrp="1" noChangeArrowheads="1"/>
          </p:cNvSpPr>
          <p:nvPr>
            <p:ph type="body" idx="1"/>
          </p:nvPr>
        </p:nvSpPr>
        <p:spPr>
          <a:xfrm>
            <a:off x="457200" y="1905000"/>
            <a:ext cx="8229600" cy="3687763"/>
          </a:xfrm>
        </p:spPr>
        <p:txBody>
          <a:bodyPr/>
          <a:lstStyle/>
          <a:p>
            <a:pPr>
              <a:lnSpc>
                <a:spcPct val="80000"/>
              </a:lnSpc>
              <a:buFont typeface="Wingdings" pitchFamily="2" charset="2"/>
              <a:buChar char="Ø"/>
            </a:pPr>
            <a:r>
              <a:rPr lang="en-US"/>
              <a:t>Repeated or multiple fractures in the absence of a known disease process or clear explanation may indicate abuse</a:t>
            </a:r>
          </a:p>
          <a:p>
            <a:pPr>
              <a:lnSpc>
                <a:spcPct val="80000"/>
              </a:lnSpc>
              <a:buFont typeface="Wingdings" pitchFamily="2" charset="2"/>
              <a:buChar char="Ø"/>
            </a:pPr>
            <a:r>
              <a:rPr lang="en-US"/>
              <a:t>Old, untreated fractures can indicate chronic abuse</a:t>
            </a:r>
          </a:p>
          <a:p>
            <a:pPr>
              <a:lnSpc>
                <a:spcPct val="80000"/>
              </a:lnSpc>
              <a:buFont typeface="Wingdings" pitchFamily="2" charset="2"/>
              <a:buChar char="Ø"/>
            </a:pPr>
            <a:r>
              <a:rPr lang="en-US"/>
              <a:t>Spiral fractures that result from twisting limbs may be related to abuse in non-ambulatory children and adults with developmental disabilities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11178D9-6DFB-48FD-9D4E-E54F25C6D60B}" type="slidenum">
              <a:rPr lang="en-US"/>
              <a:pPr/>
              <a:t>49</a:t>
            </a:fld>
            <a:endParaRPr lang="en-US"/>
          </a:p>
        </p:txBody>
      </p:sp>
      <p:sp>
        <p:nvSpPr>
          <p:cNvPr id="122882" name="Rectangle 2"/>
          <p:cNvSpPr>
            <a:spLocks noGrp="1" noChangeArrowheads="1"/>
          </p:cNvSpPr>
          <p:nvPr>
            <p:ph type="title"/>
          </p:nvPr>
        </p:nvSpPr>
        <p:spPr/>
        <p:txBody>
          <a:bodyPr/>
          <a:lstStyle/>
          <a:p>
            <a:pPr algn="ctr"/>
            <a:r>
              <a:rPr lang="en-US"/>
              <a:t>Coma	</a:t>
            </a:r>
          </a:p>
        </p:txBody>
      </p:sp>
      <p:sp>
        <p:nvSpPr>
          <p:cNvPr id="122883" name="Rectangle 3"/>
          <p:cNvSpPr>
            <a:spLocks noGrp="1" noChangeArrowheads="1"/>
          </p:cNvSpPr>
          <p:nvPr>
            <p:ph type="body" idx="1"/>
          </p:nvPr>
        </p:nvSpPr>
        <p:spPr/>
        <p:txBody>
          <a:bodyPr/>
          <a:lstStyle/>
          <a:p>
            <a:pPr>
              <a:buFontTx/>
              <a:buNone/>
            </a:pPr>
            <a:r>
              <a:rPr lang="en-US"/>
              <a:t>	Shaking and other forms of abuse can result in coma of undetermined origin without external injuries. Comas not associated with known accidental causes or clearly identified disease processes should also be suspected.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3B3A5F6-A24C-4D30-838A-81F96ECF44D6}" type="slidenum">
              <a:rPr lang="en-US"/>
              <a:pPr/>
              <a:t>5</a:t>
            </a:fld>
            <a:endParaRPr lang="en-US"/>
          </a:p>
        </p:txBody>
      </p:sp>
      <p:sp>
        <p:nvSpPr>
          <p:cNvPr id="204802" name="Rectangle 2"/>
          <p:cNvSpPr>
            <a:spLocks noGrp="1" noChangeArrowheads="1"/>
          </p:cNvSpPr>
          <p:nvPr>
            <p:ph type="title"/>
          </p:nvPr>
        </p:nvSpPr>
        <p:spPr>
          <a:xfrm>
            <a:off x="685800" y="609600"/>
            <a:ext cx="7772400" cy="762000"/>
          </a:xfrm>
        </p:spPr>
        <p:txBody>
          <a:bodyPr/>
          <a:lstStyle/>
          <a:p>
            <a:pPr algn="ctr"/>
            <a:r>
              <a:rPr lang="en-US" b="1"/>
              <a:t>Child Abuse</a:t>
            </a:r>
          </a:p>
        </p:txBody>
      </p:sp>
      <p:sp>
        <p:nvSpPr>
          <p:cNvPr id="204803" name="Rectangle 3"/>
          <p:cNvSpPr>
            <a:spLocks noGrp="1" noChangeArrowheads="1"/>
          </p:cNvSpPr>
          <p:nvPr>
            <p:ph type="body" idx="1"/>
          </p:nvPr>
        </p:nvSpPr>
        <p:spPr>
          <a:xfrm>
            <a:off x="762000" y="1524000"/>
            <a:ext cx="7696200" cy="5105400"/>
          </a:xfrm>
        </p:spPr>
        <p:txBody>
          <a:bodyPr/>
          <a:lstStyle/>
          <a:p>
            <a:pPr>
              <a:buFontTx/>
              <a:buNone/>
            </a:pPr>
            <a:r>
              <a:rPr lang="en-US"/>
              <a:t>	</a:t>
            </a:r>
            <a:r>
              <a:rPr lang="en-US" sz="2800"/>
              <a:t>"Abuse" means any willful act or threatened act that results in any physical, mental, or sexual injury or harm that causes or is likely to cause the child's physical, mental, or emotional health to be significantly impaired. Abuse of a child includes acts or omissions. Corporal discipline of a child by a parent or legal custodian for disciplinary purposes does not in itself constitute abuse when it does not result in harm to the child.</a:t>
            </a:r>
            <a:r>
              <a:rPr lang="en-US" sz="3600"/>
              <a:t/>
            </a:r>
            <a:br>
              <a:rPr lang="en-US" sz="3600"/>
            </a:br>
            <a:r>
              <a:rPr lang="en-US" sz="3600"/>
              <a:t>              </a:t>
            </a:r>
            <a:r>
              <a:rPr lang="en-US" sz="2400" i="1"/>
              <a:t>From Section 39.01(2), Florida Statutes</a:t>
            </a:r>
            <a:r>
              <a:rPr lang="en-US"/>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CD9FC6F-45D0-47AF-96CA-AA51A84B4308}" type="slidenum">
              <a:rPr lang="en-US"/>
              <a:pPr/>
              <a:t>50</a:t>
            </a:fld>
            <a:endParaRPr lang="en-US"/>
          </a:p>
        </p:txBody>
      </p:sp>
      <p:sp>
        <p:nvSpPr>
          <p:cNvPr id="123906" name="Rectangle 2"/>
          <p:cNvSpPr>
            <a:spLocks noGrp="1" noChangeArrowheads="1"/>
          </p:cNvSpPr>
          <p:nvPr>
            <p:ph type="title"/>
          </p:nvPr>
        </p:nvSpPr>
        <p:spPr/>
        <p:txBody>
          <a:bodyPr/>
          <a:lstStyle/>
          <a:p>
            <a:pPr algn="ctr"/>
            <a:r>
              <a:rPr lang="en-US" sz="4000"/>
              <a:t>Things to consider in distinguishing abuse from accidental injuries... </a:t>
            </a:r>
          </a:p>
        </p:txBody>
      </p:sp>
      <p:sp>
        <p:nvSpPr>
          <p:cNvPr id="123907" name="Rectangle 3"/>
          <p:cNvSpPr>
            <a:spLocks noGrp="1" noChangeArrowheads="1"/>
          </p:cNvSpPr>
          <p:nvPr>
            <p:ph type="body" idx="1"/>
          </p:nvPr>
        </p:nvSpPr>
        <p:spPr>
          <a:xfrm>
            <a:off x="381000" y="2209800"/>
            <a:ext cx="8229600" cy="3687763"/>
          </a:xfrm>
        </p:spPr>
        <p:txBody>
          <a:bodyPr/>
          <a:lstStyle/>
          <a:p>
            <a:pPr>
              <a:buFontTx/>
              <a:buNone/>
            </a:pPr>
            <a:r>
              <a:rPr lang="en-US"/>
              <a:t>	</a:t>
            </a:r>
          </a:p>
          <a:p>
            <a:pPr lvl="1">
              <a:buFont typeface="Wingdings" pitchFamily="2" charset="2"/>
              <a:buChar char="Ø"/>
            </a:pPr>
            <a:r>
              <a:rPr lang="en-US"/>
              <a:t>Location of the injury</a:t>
            </a:r>
          </a:p>
          <a:p>
            <a:pPr lvl="1">
              <a:buFont typeface="Wingdings" pitchFamily="2" charset="2"/>
              <a:buChar char="Ø"/>
            </a:pPr>
            <a:r>
              <a:rPr lang="en-US"/>
              <a:t>Number and frequency of injuries</a:t>
            </a:r>
          </a:p>
          <a:p>
            <a:pPr lvl="1">
              <a:buFont typeface="Wingdings" pitchFamily="2" charset="2"/>
              <a:buChar char="Ø"/>
            </a:pPr>
            <a:r>
              <a:rPr lang="en-US"/>
              <a:t>Size and shape of injury</a:t>
            </a:r>
          </a:p>
          <a:p>
            <a:pPr lvl="1">
              <a:buFont typeface="Wingdings" pitchFamily="2" charset="2"/>
              <a:buChar char="Ø"/>
            </a:pPr>
            <a:r>
              <a:rPr lang="en-US"/>
              <a:t>Description of how the injury occurred</a:t>
            </a:r>
          </a:p>
          <a:p>
            <a:pPr lvl="1">
              <a:buFont typeface="Wingdings" pitchFamily="2" charset="2"/>
              <a:buChar char="Ø"/>
            </a:pPr>
            <a:r>
              <a:rPr lang="en-US"/>
              <a:t>Consistency of the injury with the person’s developmental capability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97BBFC4-BA7F-424D-84FE-80647E5754F3}" type="slidenum">
              <a:rPr lang="en-US"/>
              <a:pPr/>
              <a:t>51</a:t>
            </a:fld>
            <a:endParaRPr lang="en-US"/>
          </a:p>
        </p:txBody>
      </p:sp>
      <p:sp>
        <p:nvSpPr>
          <p:cNvPr id="103426" name="Rectangle 2"/>
          <p:cNvSpPr>
            <a:spLocks noGrp="1" noChangeArrowheads="1"/>
          </p:cNvSpPr>
          <p:nvPr>
            <p:ph type="title"/>
          </p:nvPr>
        </p:nvSpPr>
        <p:spPr>
          <a:xfrm>
            <a:off x="457200" y="609600"/>
            <a:ext cx="8229600" cy="1143000"/>
          </a:xfrm>
        </p:spPr>
        <p:txBody>
          <a:bodyPr/>
          <a:lstStyle/>
          <a:p>
            <a:pPr algn="ctr"/>
            <a:r>
              <a:rPr lang="en-US"/>
              <a:t>Physical Signs of Sexual Abuse </a:t>
            </a:r>
          </a:p>
        </p:txBody>
      </p:sp>
      <p:sp>
        <p:nvSpPr>
          <p:cNvPr id="103427" name="Rectangle 3"/>
          <p:cNvSpPr>
            <a:spLocks noGrp="1" noChangeArrowheads="1"/>
          </p:cNvSpPr>
          <p:nvPr>
            <p:ph type="body" idx="1"/>
          </p:nvPr>
        </p:nvSpPr>
        <p:spPr>
          <a:xfrm>
            <a:off x="381000" y="1905000"/>
            <a:ext cx="8610600" cy="4572000"/>
          </a:xfrm>
        </p:spPr>
        <p:txBody>
          <a:bodyPr/>
          <a:lstStyle/>
          <a:p>
            <a:pPr>
              <a:lnSpc>
                <a:spcPct val="80000"/>
              </a:lnSpc>
              <a:buFont typeface="Wingdings" pitchFamily="2" charset="2"/>
              <a:buChar char="Ø"/>
            </a:pPr>
            <a:r>
              <a:rPr lang="en-US" sz="2800"/>
              <a:t>Frequent urinary tract infections or yeast infections</a:t>
            </a:r>
          </a:p>
          <a:p>
            <a:pPr>
              <a:lnSpc>
                <a:spcPct val="80000"/>
              </a:lnSpc>
              <a:buFont typeface="Wingdings" pitchFamily="2" charset="2"/>
              <a:buChar char="Ø"/>
            </a:pPr>
            <a:r>
              <a:rPr lang="en-US" sz="2800"/>
              <a:t>Painful urination</a:t>
            </a:r>
          </a:p>
          <a:p>
            <a:pPr>
              <a:lnSpc>
                <a:spcPct val="80000"/>
              </a:lnSpc>
              <a:buFont typeface="Wingdings" pitchFamily="2" charset="2"/>
              <a:buChar char="Ø"/>
            </a:pPr>
            <a:r>
              <a:rPr lang="en-US" sz="2800"/>
              <a:t>Abrasions, bleeding, or bruising in the genital area</a:t>
            </a:r>
          </a:p>
          <a:p>
            <a:pPr>
              <a:lnSpc>
                <a:spcPct val="80000"/>
              </a:lnSpc>
              <a:buFont typeface="Wingdings" pitchFamily="2" charset="2"/>
              <a:buChar char="Ø"/>
            </a:pPr>
            <a:r>
              <a:rPr lang="en-US" sz="2800"/>
              <a:t>Incontinence in someone who was previously toilet-trained</a:t>
            </a:r>
          </a:p>
          <a:p>
            <a:pPr>
              <a:lnSpc>
                <a:spcPct val="80000"/>
              </a:lnSpc>
              <a:buFont typeface="Wingdings" pitchFamily="2" charset="2"/>
              <a:buChar char="Ø"/>
            </a:pPr>
            <a:r>
              <a:rPr lang="en-US" sz="2800"/>
              <a:t>Frequent sore throats</a:t>
            </a:r>
          </a:p>
          <a:p>
            <a:pPr>
              <a:lnSpc>
                <a:spcPct val="80000"/>
              </a:lnSpc>
              <a:buFont typeface="Wingdings" pitchFamily="2" charset="2"/>
              <a:buChar char="Ø"/>
            </a:pPr>
            <a:r>
              <a:rPr lang="en-US" sz="2800"/>
              <a:t>Sudden onset of psychosomatic complaints (males most frequently complain of stomach aches while females most frequently report headaches)</a:t>
            </a:r>
          </a:p>
          <a:p>
            <a:pPr>
              <a:lnSpc>
                <a:spcPct val="80000"/>
              </a:lnSpc>
              <a:buFont typeface="Wingdings" pitchFamily="2" charset="2"/>
              <a:buChar char="Ø"/>
            </a:pPr>
            <a:r>
              <a:rPr lang="en-US" sz="2800"/>
              <a:t>Sudden difficulty walking or sitting</a:t>
            </a:r>
          </a:p>
          <a:p>
            <a:pPr>
              <a:lnSpc>
                <a:spcPct val="80000"/>
              </a:lnSpc>
              <a:buFont typeface="Wingdings" pitchFamily="2" charset="2"/>
              <a:buChar char="Ø"/>
            </a:pPr>
            <a:r>
              <a:rPr lang="en-US" sz="2800"/>
              <a:t>Vaginal or rectal pain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7AA7BA3-5962-4F3D-8861-17BF4511460B}" type="slidenum">
              <a:rPr lang="en-US"/>
              <a:pPr/>
              <a:t>52</a:t>
            </a:fld>
            <a:endParaRPr lang="en-US"/>
          </a:p>
        </p:txBody>
      </p:sp>
      <p:sp>
        <p:nvSpPr>
          <p:cNvPr id="290818" name="Rectangle 2"/>
          <p:cNvSpPr>
            <a:spLocks noGrp="1" noChangeArrowheads="1"/>
          </p:cNvSpPr>
          <p:nvPr>
            <p:ph type="title"/>
          </p:nvPr>
        </p:nvSpPr>
        <p:spPr>
          <a:xfrm>
            <a:off x="457200" y="762000"/>
            <a:ext cx="8229600" cy="1143000"/>
          </a:xfrm>
        </p:spPr>
        <p:txBody>
          <a:bodyPr/>
          <a:lstStyle/>
          <a:p>
            <a:pPr algn="ctr"/>
            <a:r>
              <a:rPr lang="en-US"/>
              <a:t>Physical Signs of Neglect</a:t>
            </a:r>
          </a:p>
        </p:txBody>
      </p:sp>
      <p:sp>
        <p:nvSpPr>
          <p:cNvPr id="290819" name="Rectangle 3"/>
          <p:cNvSpPr>
            <a:spLocks noGrp="1" noChangeArrowheads="1"/>
          </p:cNvSpPr>
          <p:nvPr>
            <p:ph type="body" idx="1"/>
          </p:nvPr>
        </p:nvSpPr>
        <p:spPr>
          <a:xfrm>
            <a:off x="457200" y="1828800"/>
            <a:ext cx="8229600" cy="4343400"/>
          </a:xfrm>
        </p:spPr>
        <p:txBody>
          <a:bodyPr/>
          <a:lstStyle/>
          <a:p>
            <a:pPr>
              <a:buFont typeface="Wingdings" pitchFamily="2" charset="2"/>
              <a:buChar char="Ø"/>
            </a:pPr>
            <a:r>
              <a:rPr lang="en-US"/>
              <a:t>Bedsores</a:t>
            </a:r>
          </a:p>
          <a:p>
            <a:pPr>
              <a:buFont typeface="Wingdings" pitchFamily="2" charset="2"/>
              <a:buChar char="Ø"/>
            </a:pPr>
            <a:r>
              <a:rPr lang="en-US"/>
              <a:t>Dehydration</a:t>
            </a:r>
          </a:p>
          <a:p>
            <a:pPr>
              <a:buFont typeface="Wingdings" pitchFamily="2" charset="2"/>
              <a:buChar char="Ø"/>
            </a:pPr>
            <a:r>
              <a:rPr lang="en-US"/>
              <a:t>Poor or improper hygiene</a:t>
            </a:r>
          </a:p>
          <a:p>
            <a:pPr>
              <a:buFont typeface="Wingdings" pitchFamily="2" charset="2"/>
              <a:buChar char="Ø"/>
            </a:pPr>
            <a:r>
              <a:rPr lang="en-US"/>
              <a:t>Malnourishment/weight loss</a:t>
            </a:r>
          </a:p>
          <a:p>
            <a:pPr>
              <a:buFont typeface="Wingdings" pitchFamily="2" charset="2"/>
              <a:buChar char="Ø"/>
            </a:pPr>
            <a:r>
              <a:rPr lang="en-US"/>
              <a:t>Lack of necessary adaptive aids (such as hearing aids, eyeglasses, walkers, etc.)</a:t>
            </a:r>
          </a:p>
          <a:p>
            <a:pPr>
              <a:buFont typeface="Wingdings" pitchFamily="2" charset="2"/>
              <a:buChar char="Ø"/>
            </a:pPr>
            <a:r>
              <a:rPr lang="en-US"/>
              <a:t>Improper medication management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2A914FC-98CC-41C0-855A-B579BACAD222}" type="slidenum">
              <a:rPr lang="en-US"/>
              <a:pPr/>
              <a:t>53</a:t>
            </a:fld>
            <a:endParaRPr lang="en-US"/>
          </a:p>
        </p:txBody>
      </p:sp>
      <p:sp>
        <p:nvSpPr>
          <p:cNvPr id="291842" name="Rectangle 2"/>
          <p:cNvSpPr>
            <a:spLocks noGrp="1" noChangeArrowheads="1"/>
          </p:cNvSpPr>
          <p:nvPr>
            <p:ph type="title"/>
          </p:nvPr>
        </p:nvSpPr>
        <p:spPr>
          <a:xfrm>
            <a:off x="457200" y="533400"/>
            <a:ext cx="8229600" cy="1143000"/>
          </a:xfrm>
        </p:spPr>
        <p:txBody>
          <a:bodyPr/>
          <a:lstStyle/>
          <a:p>
            <a:pPr algn="ctr"/>
            <a:r>
              <a:rPr lang="en-US"/>
              <a:t>Behavioral Signs </a:t>
            </a:r>
          </a:p>
        </p:txBody>
      </p:sp>
      <p:sp>
        <p:nvSpPr>
          <p:cNvPr id="291843" name="Rectangle 3"/>
          <p:cNvSpPr>
            <a:spLocks noGrp="1" noChangeArrowheads="1"/>
          </p:cNvSpPr>
          <p:nvPr>
            <p:ph type="body" idx="1"/>
          </p:nvPr>
        </p:nvSpPr>
        <p:spPr>
          <a:xfrm>
            <a:off x="457200" y="1447800"/>
            <a:ext cx="8229600" cy="3687763"/>
          </a:xfrm>
        </p:spPr>
        <p:txBody>
          <a:bodyPr/>
          <a:lstStyle/>
          <a:p>
            <a:pPr>
              <a:lnSpc>
                <a:spcPct val="80000"/>
              </a:lnSpc>
              <a:buFont typeface="Wingdings" pitchFamily="2" charset="2"/>
              <a:buChar char="Ø"/>
            </a:pPr>
            <a:r>
              <a:rPr lang="en-US" sz="2400"/>
              <a:t>CHANGES in the way affection is shown, especially if unusual or inappropriate </a:t>
            </a:r>
          </a:p>
          <a:p>
            <a:pPr>
              <a:lnSpc>
                <a:spcPct val="80000"/>
              </a:lnSpc>
              <a:buFont typeface="Wingdings" pitchFamily="2" charset="2"/>
              <a:buChar char="Ø"/>
            </a:pPr>
            <a:r>
              <a:rPr lang="en-US" sz="2400"/>
              <a:t>Suddenly fears being touched</a:t>
            </a:r>
          </a:p>
          <a:p>
            <a:pPr>
              <a:lnSpc>
                <a:spcPct val="80000"/>
              </a:lnSpc>
              <a:buFont typeface="Wingdings" pitchFamily="2" charset="2"/>
              <a:buChar char="Ø"/>
            </a:pPr>
            <a:r>
              <a:rPr lang="en-US" sz="2400"/>
              <a:t>Sudden onset of nightmares</a:t>
            </a:r>
          </a:p>
          <a:p>
            <a:pPr>
              <a:lnSpc>
                <a:spcPct val="80000"/>
              </a:lnSpc>
              <a:buFont typeface="Wingdings" pitchFamily="2" charset="2"/>
              <a:buChar char="Ø"/>
            </a:pPr>
            <a:r>
              <a:rPr lang="en-US" sz="2400"/>
              <a:t>CHANGES in sleep patterns; difficulty sleeping</a:t>
            </a:r>
          </a:p>
          <a:p>
            <a:pPr>
              <a:lnSpc>
                <a:spcPct val="80000"/>
              </a:lnSpc>
              <a:buFont typeface="Wingdings" pitchFamily="2" charset="2"/>
              <a:buChar char="Ø"/>
            </a:pPr>
            <a:r>
              <a:rPr lang="en-US" sz="2400"/>
              <a:t>Sudden regression to childlike behaviors (i.e., bed-wetting, thumb-sucking)</a:t>
            </a:r>
          </a:p>
          <a:p>
            <a:pPr>
              <a:lnSpc>
                <a:spcPct val="80000"/>
              </a:lnSpc>
              <a:buFont typeface="Wingdings" pitchFamily="2" charset="2"/>
              <a:buChar char="Ø"/>
            </a:pPr>
            <a:r>
              <a:rPr lang="en-US" sz="2400"/>
              <a:t>Sudden unusual interest in or knowledge of sexual matters (including excessive masturbation)</a:t>
            </a:r>
          </a:p>
          <a:p>
            <a:pPr>
              <a:lnSpc>
                <a:spcPct val="80000"/>
              </a:lnSpc>
              <a:buFont typeface="Wingdings" pitchFamily="2" charset="2"/>
              <a:buChar char="Ø"/>
            </a:pPr>
            <a:r>
              <a:rPr lang="en-US" sz="2400"/>
              <a:t>Cruelty to animals</a:t>
            </a:r>
          </a:p>
          <a:p>
            <a:pPr>
              <a:lnSpc>
                <a:spcPct val="80000"/>
              </a:lnSpc>
              <a:buFont typeface="Wingdings" pitchFamily="2" charset="2"/>
              <a:buChar char="Ø"/>
            </a:pPr>
            <a:r>
              <a:rPr lang="en-US" sz="2400"/>
              <a:t>Sudden fear of bathing or toileting</a:t>
            </a:r>
          </a:p>
          <a:p>
            <a:pPr>
              <a:lnSpc>
                <a:spcPct val="80000"/>
              </a:lnSpc>
              <a:buFont typeface="Wingdings" pitchFamily="2" charset="2"/>
              <a:buChar char="Ø"/>
            </a:pPr>
            <a:r>
              <a:rPr lang="en-US" sz="2400"/>
              <a:t>Sudden fear of a person or place</a:t>
            </a:r>
          </a:p>
          <a:p>
            <a:pPr>
              <a:lnSpc>
                <a:spcPct val="80000"/>
              </a:lnSpc>
              <a:buFont typeface="Wingdings" pitchFamily="2" charset="2"/>
              <a:buChar char="Ø"/>
            </a:pPr>
            <a:r>
              <a:rPr lang="en-US" sz="2400"/>
              <a:t>Depression, withdrawal, or mood swings</a:t>
            </a:r>
          </a:p>
          <a:p>
            <a:pPr>
              <a:lnSpc>
                <a:spcPct val="80000"/>
              </a:lnSpc>
              <a:buFont typeface="Wingdings" pitchFamily="2" charset="2"/>
              <a:buChar char="Ø"/>
            </a:pPr>
            <a:r>
              <a:rPr lang="en-US" sz="2400"/>
              <a:t>ANY UNEXPLAINED CHANGE IN BEHAVIOR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36D9BDD-D4ED-4B35-81C6-0B1BD06E9DEB}" type="slidenum">
              <a:rPr lang="en-US"/>
              <a:pPr/>
              <a:t>54</a:t>
            </a:fld>
            <a:endParaRPr lang="en-US"/>
          </a:p>
        </p:txBody>
      </p:sp>
      <p:sp>
        <p:nvSpPr>
          <p:cNvPr id="125954" name="Rectangle 2"/>
          <p:cNvSpPr>
            <a:spLocks noGrp="1" noChangeArrowheads="1"/>
          </p:cNvSpPr>
          <p:nvPr>
            <p:ph type="title"/>
          </p:nvPr>
        </p:nvSpPr>
        <p:spPr>
          <a:xfrm>
            <a:off x="457200" y="457200"/>
            <a:ext cx="8229600" cy="1143000"/>
          </a:xfrm>
        </p:spPr>
        <p:txBody>
          <a:bodyPr/>
          <a:lstStyle/>
          <a:p>
            <a:r>
              <a:rPr lang="en-US" sz="3600" b="1"/>
              <a:t>Signs and Symptoms of Exploitation</a:t>
            </a:r>
          </a:p>
        </p:txBody>
      </p:sp>
      <p:sp>
        <p:nvSpPr>
          <p:cNvPr id="125955" name="Rectangle 3"/>
          <p:cNvSpPr>
            <a:spLocks noGrp="1" noChangeArrowheads="1"/>
          </p:cNvSpPr>
          <p:nvPr>
            <p:ph type="body" idx="1"/>
          </p:nvPr>
        </p:nvSpPr>
        <p:spPr>
          <a:xfrm>
            <a:off x="457200" y="1524000"/>
            <a:ext cx="8229600" cy="4648200"/>
          </a:xfrm>
        </p:spPr>
        <p:txBody>
          <a:bodyPr/>
          <a:lstStyle/>
          <a:p>
            <a:pPr>
              <a:lnSpc>
                <a:spcPct val="90000"/>
              </a:lnSpc>
              <a:buFont typeface="Wingdings" pitchFamily="2" charset="2"/>
              <a:buChar char="Ø"/>
            </a:pPr>
            <a:r>
              <a:rPr lang="en-US"/>
              <a:t>Sudden decrease in bank account balances</a:t>
            </a:r>
          </a:p>
          <a:p>
            <a:pPr>
              <a:lnSpc>
                <a:spcPct val="90000"/>
              </a:lnSpc>
              <a:buFont typeface="Wingdings" pitchFamily="2" charset="2"/>
              <a:buChar char="Ø"/>
            </a:pPr>
            <a:r>
              <a:rPr lang="en-US"/>
              <a:t>Sudden change in banking practices (such as making several large withdrawals from a bank account or ATM over a period of several days instead of one small withdrawal each week)</a:t>
            </a:r>
          </a:p>
          <a:p>
            <a:pPr>
              <a:lnSpc>
                <a:spcPct val="90000"/>
              </a:lnSpc>
              <a:buFont typeface="Wingdings" pitchFamily="2" charset="2"/>
              <a:buChar char="Ø"/>
            </a:pPr>
            <a:r>
              <a:rPr lang="en-US"/>
              <a:t>Sudden problems paying bills or buying food or other necessities</a:t>
            </a:r>
          </a:p>
          <a:p>
            <a:pPr>
              <a:lnSpc>
                <a:spcPct val="90000"/>
              </a:lnSpc>
              <a:buFont typeface="Wingdings" pitchFamily="2" charset="2"/>
              <a:buChar char="Ø"/>
            </a:pPr>
            <a:r>
              <a:rPr lang="en-US"/>
              <a:t>Sudden changes in wills or other financial documents</a:t>
            </a:r>
          </a:p>
          <a:p>
            <a:pPr>
              <a:lnSpc>
                <a:spcPct val="90000"/>
              </a:lnSpc>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880D085-E415-440F-8B07-2D2C2D97CC5D}" type="slidenum">
              <a:rPr lang="en-US"/>
              <a:pPr/>
              <a:t>55</a:t>
            </a:fld>
            <a:endParaRPr lang="en-US"/>
          </a:p>
        </p:txBody>
      </p:sp>
      <p:sp>
        <p:nvSpPr>
          <p:cNvPr id="126978" name="Rectangle 2"/>
          <p:cNvSpPr>
            <a:spLocks noGrp="1" noChangeArrowheads="1"/>
          </p:cNvSpPr>
          <p:nvPr>
            <p:ph type="title"/>
          </p:nvPr>
        </p:nvSpPr>
        <p:spPr>
          <a:xfrm>
            <a:off x="457200" y="838200"/>
            <a:ext cx="8229600" cy="990600"/>
          </a:xfrm>
        </p:spPr>
        <p:txBody>
          <a:bodyPr/>
          <a:lstStyle/>
          <a:p>
            <a:pPr algn="ctr"/>
            <a:r>
              <a:rPr lang="en-US" sz="4000"/>
              <a:t>More signs of exploitation... </a:t>
            </a:r>
            <a:br>
              <a:rPr lang="en-US" sz="4000"/>
            </a:br>
            <a:endParaRPr lang="en-US" sz="4000"/>
          </a:p>
        </p:txBody>
      </p:sp>
      <p:sp>
        <p:nvSpPr>
          <p:cNvPr id="126979" name="Rectangle 3"/>
          <p:cNvSpPr>
            <a:spLocks noGrp="1" noChangeArrowheads="1"/>
          </p:cNvSpPr>
          <p:nvPr>
            <p:ph type="body" idx="1"/>
          </p:nvPr>
        </p:nvSpPr>
        <p:spPr>
          <a:xfrm>
            <a:off x="457200" y="1600200"/>
            <a:ext cx="8229600" cy="3687763"/>
          </a:xfrm>
        </p:spPr>
        <p:txBody>
          <a:bodyPr/>
          <a:lstStyle/>
          <a:p>
            <a:pPr>
              <a:lnSpc>
                <a:spcPct val="80000"/>
              </a:lnSpc>
              <a:buFont typeface="Wingdings" pitchFamily="2" charset="2"/>
              <a:buChar char="Ø"/>
            </a:pPr>
            <a:r>
              <a:rPr lang="en-US" sz="2800"/>
              <a:t>The person begins to act very secretively. (Telephone con artists often try to isolate their victims to avoid detection by telling the victim not to let anyone know about their calls.)</a:t>
            </a:r>
          </a:p>
          <a:p>
            <a:pPr>
              <a:lnSpc>
                <a:spcPct val="80000"/>
              </a:lnSpc>
              <a:buFont typeface="Wingdings" pitchFamily="2" charset="2"/>
              <a:buChar char="Ø"/>
            </a:pPr>
            <a:r>
              <a:rPr lang="en-US" sz="2800"/>
              <a:t>Unexplained disappearance of money or valuable possessions</a:t>
            </a:r>
          </a:p>
          <a:p>
            <a:pPr>
              <a:lnSpc>
                <a:spcPct val="80000"/>
              </a:lnSpc>
              <a:buFont typeface="Wingdings" pitchFamily="2" charset="2"/>
              <a:buChar char="Ø"/>
            </a:pPr>
            <a:r>
              <a:rPr lang="en-US" sz="2800"/>
              <a:t>Substandard care being provided or bills which are late or unpaid despite the availability of adequate financial resources</a:t>
            </a:r>
          </a:p>
          <a:p>
            <a:pPr>
              <a:lnSpc>
                <a:spcPct val="80000"/>
              </a:lnSpc>
              <a:buFont typeface="Wingdings" pitchFamily="2" charset="2"/>
              <a:buChar char="Ø"/>
            </a:pPr>
            <a:r>
              <a:rPr lang="en-US" sz="2800"/>
              <a:t>Concerns expressed by a person with a developmental disability that he or she is being exploited</a:t>
            </a:r>
          </a:p>
          <a:p>
            <a:pPr>
              <a:lnSpc>
                <a:spcPct val="80000"/>
              </a:lnSpc>
            </a:pPr>
            <a:endParaRPr lang="en-US" sz="2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36ED530-662C-414A-831E-2986A9735A60}" type="slidenum">
              <a:rPr lang="en-US"/>
              <a:pPr/>
              <a:t>56</a:t>
            </a:fld>
            <a:endParaRPr lang="en-US"/>
          </a:p>
        </p:txBody>
      </p:sp>
      <p:sp>
        <p:nvSpPr>
          <p:cNvPr id="128002" name="Rectangle 2"/>
          <p:cNvSpPr>
            <a:spLocks noGrp="1" noChangeArrowheads="1"/>
          </p:cNvSpPr>
          <p:nvPr>
            <p:ph type="title"/>
          </p:nvPr>
        </p:nvSpPr>
        <p:spPr>
          <a:xfrm>
            <a:off x="381000" y="685800"/>
            <a:ext cx="8229600" cy="1143000"/>
          </a:xfrm>
        </p:spPr>
        <p:txBody>
          <a:bodyPr/>
          <a:lstStyle/>
          <a:p>
            <a:pPr algn="ctr"/>
            <a:r>
              <a:rPr lang="en-US" sz="3200" b="1"/>
              <a:t>Factors That Make it Hard to Recognize Abuse, Neglect and Exploitation</a:t>
            </a:r>
          </a:p>
        </p:txBody>
      </p:sp>
      <p:sp>
        <p:nvSpPr>
          <p:cNvPr id="128003" name="Rectangle 3"/>
          <p:cNvSpPr>
            <a:spLocks noGrp="1" noChangeArrowheads="1"/>
          </p:cNvSpPr>
          <p:nvPr>
            <p:ph type="body" idx="1"/>
          </p:nvPr>
        </p:nvSpPr>
        <p:spPr>
          <a:xfrm>
            <a:off x="457200" y="1828800"/>
            <a:ext cx="8229600" cy="5029200"/>
          </a:xfrm>
        </p:spPr>
        <p:txBody>
          <a:bodyPr/>
          <a:lstStyle/>
          <a:p>
            <a:pPr>
              <a:lnSpc>
                <a:spcPct val="90000"/>
              </a:lnSpc>
              <a:buFont typeface="Wingdings" pitchFamily="2" charset="2"/>
              <a:buChar char="Ø"/>
            </a:pPr>
            <a:r>
              <a:rPr lang="en-US" sz="2800"/>
              <a:t>Victim does not recognize abuse, neglect, or exploitation</a:t>
            </a:r>
          </a:p>
          <a:p>
            <a:pPr>
              <a:lnSpc>
                <a:spcPct val="90000"/>
              </a:lnSpc>
              <a:buFont typeface="Wingdings" pitchFamily="2" charset="2"/>
              <a:buChar char="Ø"/>
            </a:pPr>
            <a:r>
              <a:rPr lang="en-US" sz="2800"/>
              <a:t>Communication challenges (which prevent both disclosure of the event and resulting problems)</a:t>
            </a:r>
          </a:p>
          <a:p>
            <a:pPr>
              <a:lnSpc>
                <a:spcPct val="90000"/>
              </a:lnSpc>
              <a:buFont typeface="Wingdings" pitchFamily="2" charset="2"/>
              <a:buChar char="Ø"/>
            </a:pPr>
            <a:r>
              <a:rPr lang="en-US" sz="2800"/>
              <a:t>Self-abusive behaviors</a:t>
            </a:r>
          </a:p>
          <a:p>
            <a:pPr>
              <a:lnSpc>
                <a:spcPct val="90000"/>
              </a:lnSpc>
              <a:buFont typeface="Wingdings" pitchFamily="2" charset="2"/>
              <a:buChar char="Ø"/>
            </a:pPr>
            <a:r>
              <a:rPr lang="en-US" sz="2800"/>
              <a:t>Some symptoms may be interpreted as behavioral problems or traits of their disability</a:t>
            </a:r>
          </a:p>
          <a:p>
            <a:pPr>
              <a:lnSpc>
                <a:spcPct val="90000"/>
              </a:lnSpc>
              <a:buFont typeface="Wingdings" pitchFamily="2" charset="2"/>
              <a:buNone/>
            </a:pPr>
            <a:r>
              <a:rPr lang="en-US" i="1"/>
              <a:t>	There is no universal response to abuse, neglect or exploitation.  Every individual responds differently, and in some cases there may be no outward signs at all.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AA75A90-82D3-4FCA-AC81-B92A6A45DF98}" type="slidenum">
              <a:rPr lang="en-US"/>
              <a:pPr/>
              <a:t>57</a:t>
            </a:fld>
            <a:endParaRPr lang="en-US"/>
          </a:p>
        </p:txBody>
      </p:sp>
      <p:sp>
        <p:nvSpPr>
          <p:cNvPr id="129026" name="Rectangle 2"/>
          <p:cNvSpPr>
            <a:spLocks noGrp="1" noChangeArrowheads="1"/>
          </p:cNvSpPr>
          <p:nvPr>
            <p:ph type="title"/>
          </p:nvPr>
        </p:nvSpPr>
        <p:spPr>
          <a:xfrm>
            <a:off x="457200" y="685800"/>
            <a:ext cx="8229600" cy="1143000"/>
          </a:xfrm>
        </p:spPr>
        <p:txBody>
          <a:bodyPr/>
          <a:lstStyle/>
          <a:p>
            <a:pPr algn="ctr"/>
            <a:r>
              <a:rPr lang="en-US" sz="3200" b="1"/>
              <a:t>Conditions that can Sometimes Look Like Abuse or Neglect</a:t>
            </a:r>
          </a:p>
        </p:txBody>
      </p:sp>
      <p:sp>
        <p:nvSpPr>
          <p:cNvPr id="129027" name="Rectangle 3"/>
          <p:cNvSpPr>
            <a:spLocks noGrp="1" noChangeArrowheads="1"/>
          </p:cNvSpPr>
          <p:nvPr>
            <p:ph type="body" idx="1"/>
          </p:nvPr>
        </p:nvSpPr>
        <p:spPr>
          <a:xfrm>
            <a:off x="457200" y="1905000"/>
            <a:ext cx="8229600" cy="4221163"/>
          </a:xfrm>
        </p:spPr>
        <p:txBody>
          <a:bodyPr/>
          <a:lstStyle/>
          <a:p>
            <a:pPr>
              <a:lnSpc>
                <a:spcPct val="90000"/>
              </a:lnSpc>
              <a:buFont typeface="Wingdings" pitchFamily="2" charset="2"/>
              <a:buChar char="Ø"/>
            </a:pPr>
            <a:r>
              <a:rPr lang="en-US" sz="2800"/>
              <a:t>Injuries due to falls</a:t>
            </a:r>
          </a:p>
          <a:p>
            <a:pPr>
              <a:lnSpc>
                <a:spcPct val="90000"/>
              </a:lnSpc>
              <a:buFont typeface="Wingdings" pitchFamily="2" charset="2"/>
              <a:buChar char="Ø"/>
            </a:pPr>
            <a:r>
              <a:rPr lang="en-US" sz="2800"/>
              <a:t>Sensory impairments</a:t>
            </a:r>
          </a:p>
          <a:p>
            <a:pPr>
              <a:lnSpc>
                <a:spcPct val="90000"/>
              </a:lnSpc>
              <a:buFont typeface="Wingdings" pitchFamily="2" charset="2"/>
              <a:buChar char="Ø"/>
            </a:pPr>
            <a:r>
              <a:rPr lang="en-US" sz="2800"/>
              <a:t>Skin breakdown from appliances or orthopedic equipment</a:t>
            </a:r>
          </a:p>
          <a:p>
            <a:pPr>
              <a:lnSpc>
                <a:spcPct val="90000"/>
              </a:lnSpc>
              <a:buFont typeface="Wingdings" pitchFamily="2" charset="2"/>
              <a:buChar char="Ø"/>
            </a:pPr>
            <a:r>
              <a:rPr lang="en-US" sz="2800"/>
              <a:t>Self-injurious behavior (SIB)</a:t>
            </a:r>
          </a:p>
          <a:p>
            <a:pPr>
              <a:lnSpc>
                <a:spcPct val="90000"/>
              </a:lnSpc>
              <a:buFont typeface="Wingdings" pitchFamily="2" charset="2"/>
              <a:buChar char="Ø"/>
            </a:pPr>
            <a:r>
              <a:rPr lang="en-US" sz="2800"/>
              <a:t>Poor growth and failure to thrive</a:t>
            </a:r>
          </a:p>
          <a:p>
            <a:pPr>
              <a:lnSpc>
                <a:spcPct val="90000"/>
              </a:lnSpc>
              <a:buFont typeface="Wingdings" pitchFamily="2" charset="2"/>
              <a:buChar char="Ø"/>
            </a:pPr>
            <a:r>
              <a:rPr lang="en-US" sz="2800"/>
              <a:t>Fractures</a:t>
            </a:r>
          </a:p>
          <a:p>
            <a:pPr>
              <a:lnSpc>
                <a:spcPct val="90000"/>
              </a:lnSpc>
              <a:buFont typeface="Wingdings" pitchFamily="2" charset="2"/>
              <a:buChar char="Ø"/>
            </a:pPr>
            <a:r>
              <a:rPr lang="en-US" sz="2800"/>
              <a:t>Sensory integration problems </a:t>
            </a:r>
          </a:p>
          <a:p>
            <a:pPr>
              <a:lnSpc>
                <a:spcPct val="90000"/>
              </a:lnSpc>
              <a:buFont typeface="Wingdings" pitchFamily="2" charset="2"/>
              <a:buChar char="Ø"/>
            </a:pPr>
            <a:r>
              <a:rPr lang="en-US" sz="2800"/>
              <a:t>Mongolian spots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058F3F5-50D2-43B8-B6FA-AEDC8F98E0AF}" type="slidenum">
              <a:rPr lang="en-US"/>
              <a:pPr/>
              <a:t>58</a:t>
            </a:fld>
            <a:endParaRPr lang="en-US"/>
          </a:p>
        </p:txBody>
      </p:sp>
      <p:sp>
        <p:nvSpPr>
          <p:cNvPr id="136194" name="Rectangle 2"/>
          <p:cNvSpPr>
            <a:spLocks noGrp="1" noChangeArrowheads="1"/>
          </p:cNvSpPr>
          <p:nvPr>
            <p:ph type="title"/>
          </p:nvPr>
        </p:nvSpPr>
        <p:spPr>
          <a:xfrm>
            <a:off x="0" y="533400"/>
            <a:ext cx="8991600" cy="1143000"/>
          </a:xfrm>
        </p:spPr>
        <p:txBody>
          <a:bodyPr/>
          <a:lstStyle/>
          <a:p>
            <a:pPr algn="ctr"/>
            <a:r>
              <a:rPr lang="en-US" sz="4000" b="1"/>
              <a:t>Mandatory Reporting Requirements</a:t>
            </a:r>
            <a:r>
              <a:rPr lang="en-US" sz="4000"/>
              <a:t> </a:t>
            </a:r>
          </a:p>
        </p:txBody>
      </p:sp>
      <p:sp>
        <p:nvSpPr>
          <p:cNvPr id="136195" name="Rectangle 3"/>
          <p:cNvSpPr>
            <a:spLocks noGrp="1" noChangeArrowheads="1"/>
          </p:cNvSpPr>
          <p:nvPr>
            <p:ph type="body" idx="1"/>
          </p:nvPr>
        </p:nvSpPr>
        <p:spPr>
          <a:xfrm>
            <a:off x="381000" y="1752600"/>
            <a:ext cx="8229600" cy="4221163"/>
          </a:xfrm>
        </p:spPr>
        <p:txBody>
          <a:bodyPr/>
          <a:lstStyle/>
          <a:p>
            <a:pPr>
              <a:lnSpc>
                <a:spcPct val="80000"/>
              </a:lnSpc>
              <a:buFont typeface="Wingdings" pitchFamily="2" charset="2"/>
              <a:buChar char="Ø"/>
            </a:pPr>
            <a:r>
              <a:rPr lang="en-US" sz="2800"/>
              <a:t>Failure to report known or suspected cases of abuse, neglect, or exploitation is a crime. </a:t>
            </a:r>
            <a:br>
              <a:rPr lang="en-US" sz="2800"/>
            </a:br>
            <a:endParaRPr lang="en-US" sz="2800"/>
          </a:p>
          <a:p>
            <a:pPr>
              <a:lnSpc>
                <a:spcPct val="80000"/>
              </a:lnSpc>
              <a:buFont typeface="Wingdings" pitchFamily="2" charset="2"/>
              <a:buChar char="Ø"/>
            </a:pPr>
            <a:r>
              <a:rPr lang="en-US" sz="2800"/>
              <a:t>Keep in mind that service providers can also lose their jobs and/or face legal action for failing to report. </a:t>
            </a:r>
            <a:br>
              <a:rPr lang="en-US" sz="2800"/>
            </a:br>
            <a:endParaRPr lang="en-US" sz="2800"/>
          </a:p>
          <a:p>
            <a:pPr>
              <a:lnSpc>
                <a:spcPct val="80000"/>
              </a:lnSpc>
              <a:buFont typeface="Wingdings" pitchFamily="2" charset="2"/>
              <a:buChar char="Ø"/>
            </a:pPr>
            <a:r>
              <a:rPr lang="en-US" sz="2800"/>
              <a:t>When in doubt, report; it is always better to make a mistake on the side of caution to keep people safe from harm.</a:t>
            </a:r>
            <a:br>
              <a:rPr lang="en-US" sz="2800"/>
            </a:br>
            <a:endParaRPr lang="en-US" sz="2800"/>
          </a:p>
          <a:p>
            <a:pPr>
              <a:lnSpc>
                <a:spcPct val="80000"/>
              </a:lnSpc>
              <a:buFont typeface="Wingdings" pitchFamily="2" charset="2"/>
              <a:buChar char="Ø"/>
            </a:pPr>
            <a:r>
              <a:rPr lang="en-US" sz="2800"/>
              <a:t>Reports should be made even if the incident happened a long time ago or in a school.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BADF502-B700-4390-9A6D-0DA012016088}" type="slidenum">
              <a:rPr lang="en-US"/>
              <a:pPr/>
              <a:t>59</a:t>
            </a:fld>
            <a:endParaRPr lang="en-US"/>
          </a:p>
        </p:txBody>
      </p:sp>
      <p:sp>
        <p:nvSpPr>
          <p:cNvPr id="266242" name="Rectangle 2"/>
          <p:cNvSpPr>
            <a:spLocks noGrp="1" noChangeArrowheads="1"/>
          </p:cNvSpPr>
          <p:nvPr>
            <p:ph type="ctrTitle"/>
          </p:nvPr>
        </p:nvSpPr>
        <p:spPr>
          <a:xfrm>
            <a:off x="228600" y="838200"/>
            <a:ext cx="8610600" cy="1143000"/>
          </a:xfrm>
        </p:spPr>
        <p:txBody>
          <a:bodyPr/>
          <a:lstStyle/>
          <a:p>
            <a:pPr algn="ctr"/>
            <a:r>
              <a:rPr lang="en-US" sz="4000" b="1"/>
              <a:t>A word about </a:t>
            </a:r>
            <a:br>
              <a:rPr lang="en-US" sz="4000" b="1"/>
            </a:br>
            <a:r>
              <a:rPr lang="en-US" sz="4000" b="1"/>
              <a:t>“Mandatory” Reporters…</a:t>
            </a:r>
            <a:endParaRPr lang="en-US" sz="4000" b="1">
              <a:solidFill>
                <a:srgbClr val="000000"/>
              </a:solidFill>
            </a:endParaRPr>
          </a:p>
        </p:txBody>
      </p:sp>
      <p:sp>
        <p:nvSpPr>
          <p:cNvPr id="266243" name="Rectangle 3"/>
          <p:cNvSpPr>
            <a:spLocks noGrp="1" noChangeArrowheads="1"/>
          </p:cNvSpPr>
          <p:nvPr>
            <p:ph type="subTitle" idx="1"/>
          </p:nvPr>
        </p:nvSpPr>
        <p:spPr>
          <a:xfrm>
            <a:off x="152400" y="2133600"/>
            <a:ext cx="8686800" cy="4876800"/>
          </a:xfrm>
        </p:spPr>
        <p:txBody>
          <a:bodyPr/>
          <a:lstStyle/>
          <a:p>
            <a:pPr algn="l">
              <a:spcBef>
                <a:spcPct val="0"/>
              </a:spcBef>
            </a:pPr>
            <a:r>
              <a:rPr lang="en-US" sz="2800"/>
              <a:t>Abuse/neglect reporting laws were changed a few years ago so that </a:t>
            </a:r>
            <a:r>
              <a:rPr lang="en-US" sz="2800" b="1"/>
              <a:t>any person </a:t>
            </a:r>
            <a:r>
              <a:rPr lang="en-US" sz="2800"/>
              <a:t>who has knowledge or suspicion that a child or a vulnerable adult is being abused, neglected, or exploited is now required by law to report such information.    </a:t>
            </a:r>
          </a:p>
          <a:p>
            <a:pPr algn="l">
              <a:spcBef>
                <a:spcPct val="0"/>
              </a:spcBef>
            </a:pPr>
            <a:endParaRPr lang="en-US" sz="2800"/>
          </a:p>
          <a:p>
            <a:pPr algn="l">
              <a:spcBef>
                <a:spcPct val="0"/>
              </a:spcBef>
            </a:pPr>
            <a:r>
              <a:rPr lang="en-US" sz="2800"/>
              <a:t>Certain professions (identified in statute) are, however, required to provide their name when reporting while all others may submit reports anonymously if they prefer.</a:t>
            </a:r>
            <a:r>
              <a:rPr lang="en-US" sz="2800">
                <a:solidFill>
                  <a:srgbClr val="0000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895233D-8525-4E48-9071-FFAA6AD4EBC2}" type="slidenum">
              <a:rPr lang="en-US"/>
              <a:pPr/>
              <a:t>6</a:t>
            </a:fld>
            <a:endParaRPr lang="en-US"/>
          </a:p>
        </p:txBody>
      </p:sp>
      <p:sp>
        <p:nvSpPr>
          <p:cNvPr id="206850" name="Rectangle 2"/>
          <p:cNvSpPr>
            <a:spLocks noGrp="1" noChangeArrowheads="1"/>
          </p:cNvSpPr>
          <p:nvPr>
            <p:ph type="title"/>
          </p:nvPr>
        </p:nvSpPr>
        <p:spPr>
          <a:xfrm>
            <a:off x="457200" y="762000"/>
            <a:ext cx="8229600" cy="1143000"/>
          </a:xfrm>
        </p:spPr>
        <p:txBody>
          <a:bodyPr/>
          <a:lstStyle/>
          <a:p>
            <a:pPr algn="ctr"/>
            <a:r>
              <a:rPr lang="en-US" b="1"/>
              <a:t>Adult Abuse</a:t>
            </a:r>
          </a:p>
        </p:txBody>
      </p:sp>
      <p:sp>
        <p:nvSpPr>
          <p:cNvPr id="206851" name="Rectangle 3"/>
          <p:cNvSpPr>
            <a:spLocks noGrp="1" noChangeArrowheads="1"/>
          </p:cNvSpPr>
          <p:nvPr>
            <p:ph type="body" idx="1"/>
          </p:nvPr>
        </p:nvSpPr>
        <p:spPr>
          <a:xfrm>
            <a:off x="381000" y="1981200"/>
            <a:ext cx="8382000" cy="4114800"/>
          </a:xfrm>
        </p:spPr>
        <p:txBody>
          <a:bodyPr/>
          <a:lstStyle/>
          <a:p>
            <a:pPr>
              <a:buFontTx/>
              <a:buNone/>
            </a:pPr>
            <a:r>
              <a:rPr lang="en-US"/>
              <a:t>  "Abuse" means any willful act or threatened act by a relative, caregiver, or household member which causes or is likely to cause significant impairment to a vulnerable adult's physical, mental, or emotional health. Abuse includes acts and omissions.</a:t>
            </a:r>
          </a:p>
          <a:p>
            <a:pPr lvl="1">
              <a:buFontTx/>
              <a:buNone/>
            </a:pPr>
            <a:endParaRPr lang="en-US"/>
          </a:p>
          <a:p>
            <a:pPr>
              <a:buFontTx/>
              <a:buNone/>
            </a:pPr>
            <a:r>
              <a:rPr lang="en-US"/>
              <a:t>		     </a:t>
            </a:r>
            <a:r>
              <a:rPr lang="en-US" sz="2800" i="1"/>
              <a:t>From Section 415.102(1), Florida Statutes</a:t>
            </a:r>
            <a:endParaRPr lang="en-US" sz="2800"/>
          </a:p>
          <a:p>
            <a:pPr lvl="1">
              <a:buFontTx/>
              <a:buNone/>
            </a:pPr>
            <a:endParaRPr lang="en-US"/>
          </a:p>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38522FC-B458-4E63-A22C-BCAD9E317EAC}" type="slidenum">
              <a:rPr lang="en-US"/>
              <a:pPr/>
              <a:t>60</a:t>
            </a:fld>
            <a:endParaRPr lang="en-US"/>
          </a:p>
        </p:txBody>
      </p:sp>
      <p:sp>
        <p:nvSpPr>
          <p:cNvPr id="135170" name="Rectangle 2"/>
          <p:cNvSpPr>
            <a:spLocks noGrp="1" noChangeArrowheads="1"/>
          </p:cNvSpPr>
          <p:nvPr>
            <p:ph type="title"/>
          </p:nvPr>
        </p:nvSpPr>
        <p:spPr>
          <a:xfrm>
            <a:off x="-1066800" y="457200"/>
            <a:ext cx="11049000" cy="1143000"/>
          </a:xfrm>
        </p:spPr>
        <p:txBody>
          <a:bodyPr/>
          <a:lstStyle/>
          <a:p>
            <a:pPr algn="ctr"/>
            <a:r>
              <a:rPr lang="en-US" sz="3200"/>
              <a:t>How to Report Abuse, Neglect, or Exploitation</a:t>
            </a:r>
            <a:endParaRPr lang="en-US" sz="4000"/>
          </a:p>
        </p:txBody>
      </p:sp>
      <p:sp>
        <p:nvSpPr>
          <p:cNvPr id="135173" name="Text Box 5"/>
          <p:cNvSpPr txBox="1">
            <a:spLocks noChangeArrowheads="1"/>
          </p:cNvSpPr>
          <p:nvPr/>
        </p:nvSpPr>
        <p:spPr bwMode="auto">
          <a:xfrm>
            <a:off x="457200" y="1524000"/>
            <a:ext cx="8534400" cy="5113338"/>
          </a:xfrm>
          <a:prstGeom prst="rect">
            <a:avLst/>
          </a:prstGeom>
          <a:noFill/>
          <a:ln w="9525">
            <a:noFill/>
            <a:miter lim="800000"/>
            <a:headEnd/>
            <a:tailEnd/>
          </a:ln>
          <a:effectLst/>
        </p:spPr>
        <p:txBody>
          <a:bodyPr>
            <a:spAutoFit/>
          </a:bodyPr>
          <a:lstStyle/>
          <a:p>
            <a:endParaRPr lang="en-US">
              <a:solidFill>
                <a:srgbClr val="3333CC"/>
              </a:solidFill>
            </a:endParaRPr>
          </a:p>
          <a:p>
            <a:pPr>
              <a:buFont typeface="Wingdings" pitchFamily="2" charset="2"/>
              <a:buChar char="Ø"/>
            </a:pPr>
            <a:r>
              <a:rPr lang="en-US" sz="2400">
                <a:solidFill>
                  <a:srgbClr val="3333CC"/>
                </a:solidFill>
              </a:rPr>
              <a:t> </a:t>
            </a:r>
            <a:r>
              <a:rPr lang="en-US" sz="2400">
                <a:solidFill>
                  <a:schemeClr val="accent2"/>
                </a:solidFill>
              </a:rPr>
              <a:t>The Department of Children and Families (DCF) operates the Florida Abuse Hotline and is the state agency responsible for receiving and investigating allegations of abuse, neglect, or exploitation of children and adults with developmental disabilities committed by their caregivers.</a:t>
            </a:r>
          </a:p>
          <a:p>
            <a:pPr>
              <a:buFont typeface="Wingdings" pitchFamily="2" charset="2"/>
              <a:buChar char="Ø"/>
            </a:pPr>
            <a:endParaRPr lang="en-US" sz="2400">
              <a:solidFill>
                <a:schemeClr val="accent2"/>
              </a:solidFill>
            </a:endParaRPr>
          </a:p>
          <a:p>
            <a:pPr>
              <a:buFont typeface="Wingdings" pitchFamily="2" charset="2"/>
              <a:buChar char="Ø"/>
            </a:pPr>
            <a:r>
              <a:rPr lang="en-US" sz="2400">
                <a:solidFill>
                  <a:schemeClr val="accent2"/>
                </a:solidFill>
              </a:rPr>
              <a:t>If you know or suspect abuse, neglect, or exploitation, call the Abuse Hotline, which is a nationwide, toll-free telephone number, at 1-800-96-ABUSE (1-800-962-2873), or send a faxed statement to the Abuse Hotline’s statewide toll-free fax number, 24 hours a day, 7 days a week, at 1-800-914-0004), or e-mail </a:t>
            </a:r>
            <a:r>
              <a:rPr lang="en-US" sz="2400">
                <a:solidFill>
                  <a:schemeClr val="accent2"/>
                </a:solidFill>
                <a:hlinkClick r:id="rId2"/>
              </a:rPr>
              <a:t>http://www.dcf.state.fl.us/abuse/report/</a:t>
            </a:r>
            <a:r>
              <a:rPr lang="en-US" sz="2400">
                <a:solidFill>
                  <a:schemeClr val="accent2"/>
                </a:solidFill>
              </a:rPr>
              <a:t/>
            </a:r>
            <a:br>
              <a:rPr lang="en-US" sz="2400">
                <a:solidFill>
                  <a:schemeClr val="accent2"/>
                </a:solidFill>
              </a:rPr>
            </a:br>
            <a:endParaRPr lang="en-US" sz="2400">
              <a:solidFill>
                <a:schemeClr val="accent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9FCFAFC-8852-43AA-9A4F-DB9D44505668}" type="slidenum">
              <a:rPr lang="en-US"/>
              <a:pPr/>
              <a:t>61</a:t>
            </a:fld>
            <a:endParaRPr lang="en-US"/>
          </a:p>
        </p:txBody>
      </p:sp>
      <p:sp>
        <p:nvSpPr>
          <p:cNvPr id="139266" name="Rectangle 2"/>
          <p:cNvSpPr>
            <a:spLocks noGrp="1" noChangeArrowheads="1"/>
          </p:cNvSpPr>
          <p:nvPr>
            <p:ph type="title"/>
          </p:nvPr>
        </p:nvSpPr>
        <p:spPr>
          <a:xfrm>
            <a:off x="381000" y="762000"/>
            <a:ext cx="8229600" cy="990600"/>
          </a:xfrm>
        </p:spPr>
        <p:txBody>
          <a:bodyPr/>
          <a:lstStyle/>
          <a:p>
            <a:pPr algn="ctr"/>
            <a:r>
              <a:rPr lang="en-US" sz="3200"/>
              <a:t>Information That May be Requested </a:t>
            </a:r>
            <a:br>
              <a:rPr lang="en-US" sz="3200"/>
            </a:br>
            <a:r>
              <a:rPr lang="en-US" sz="3200"/>
              <a:t>by Florida Abuse Hotline Operators</a:t>
            </a:r>
            <a:endParaRPr lang="en-US" sz="4000"/>
          </a:p>
        </p:txBody>
      </p:sp>
      <p:sp>
        <p:nvSpPr>
          <p:cNvPr id="139270" name="Text Box 6"/>
          <p:cNvSpPr txBox="1">
            <a:spLocks noChangeArrowheads="1"/>
          </p:cNvSpPr>
          <p:nvPr/>
        </p:nvSpPr>
        <p:spPr bwMode="auto">
          <a:xfrm>
            <a:off x="609600" y="1828800"/>
            <a:ext cx="8305800" cy="4960938"/>
          </a:xfrm>
          <a:prstGeom prst="rect">
            <a:avLst/>
          </a:prstGeom>
          <a:noFill/>
          <a:ln w="9525">
            <a:noFill/>
            <a:miter lim="800000"/>
            <a:headEnd/>
            <a:tailEnd/>
          </a:ln>
          <a:effectLst/>
        </p:spPr>
        <p:txBody>
          <a:bodyPr>
            <a:spAutoFit/>
          </a:bodyPr>
          <a:lstStyle/>
          <a:p>
            <a:pPr>
              <a:buClr>
                <a:srgbClr val="3333CC"/>
              </a:buClr>
              <a:buFont typeface="Wingdings" pitchFamily="2" charset="2"/>
              <a:buChar char="Ø"/>
            </a:pPr>
            <a:r>
              <a:rPr lang="en-US" sz="2000"/>
              <a:t> </a:t>
            </a:r>
            <a:r>
              <a:rPr lang="en-US" sz="2400">
                <a:solidFill>
                  <a:srgbClr val="3333CC"/>
                </a:solidFill>
              </a:rPr>
              <a:t>Name, age, sex, physical description, and location of each victim alleged to have been abused, neglected, or exploited</a:t>
            </a:r>
          </a:p>
          <a:p>
            <a:pPr>
              <a:buFont typeface="Wingdings" pitchFamily="2" charset="2"/>
              <a:buChar char="Ø"/>
            </a:pPr>
            <a:r>
              <a:rPr lang="en-US" sz="2400">
                <a:solidFill>
                  <a:srgbClr val="3333CC"/>
                </a:solidFill>
              </a:rPr>
              <a:t> Names, addresses, and telephone numbers of each alleged perpetrator</a:t>
            </a:r>
          </a:p>
          <a:p>
            <a:pPr>
              <a:buFont typeface="Wingdings" pitchFamily="2" charset="2"/>
              <a:buChar char="Ø"/>
            </a:pPr>
            <a:r>
              <a:rPr lang="en-US" sz="2400">
                <a:solidFill>
                  <a:srgbClr val="3333CC"/>
                </a:solidFill>
              </a:rPr>
              <a:t> Name, address, and telephone number of the person reporting the alleged  abuse, neglect, or exploitation</a:t>
            </a:r>
          </a:p>
          <a:p>
            <a:pPr>
              <a:buFont typeface="Wingdings" pitchFamily="2" charset="2"/>
              <a:buChar char="Ø"/>
            </a:pPr>
            <a:r>
              <a:rPr lang="en-US" sz="2400">
                <a:solidFill>
                  <a:srgbClr val="3333CC"/>
                </a:solidFill>
              </a:rPr>
              <a:t> Description of the physical or psychological injuries</a:t>
            </a:r>
          </a:p>
          <a:p>
            <a:pPr>
              <a:buFont typeface="Wingdings" pitchFamily="2" charset="2"/>
              <a:buChar char="Ø"/>
            </a:pPr>
            <a:r>
              <a:rPr lang="en-US" sz="2400">
                <a:solidFill>
                  <a:srgbClr val="3333CC"/>
                </a:solidFill>
              </a:rPr>
              <a:t> Actions taken by the reporter, if any, such as notification of the police</a:t>
            </a:r>
            <a:br>
              <a:rPr lang="en-US" sz="2400">
                <a:solidFill>
                  <a:srgbClr val="3333CC"/>
                </a:solidFill>
              </a:rPr>
            </a:br>
            <a:endParaRPr lang="en-US" sz="800">
              <a:solidFill>
                <a:srgbClr val="3333CC"/>
              </a:solidFill>
            </a:endParaRPr>
          </a:p>
          <a:p>
            <a:pPr>
              <a:buFont typeface="Wingdings" pitchFamily="2" charset="2"/>
              <a:buNone/>
            </a:pPr>
            <a:r>
              <a:rPr lang="en-US" sz="2400" i="1">
                <a:solidFill>
                  <a:srgbClr val="3333CC"/>
                </a:solidFill>
              </a:rPr>
              <a:t>It is important that you don’t delay calling the hotline just     because you may not have all of the above information!!!</a:t>
            </a:r>
          </a:p>
          <a:p>
            <a:endParaRPr lang="en-US" sz="2400">
              <a:solidFill>
                <a:srgbClr val="3333CC"/>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E065849-979C-4575-84F1-8079BC2DD86A}" type="slidenum">
              <a:rPr lang="en-US"/>
              <a:pPr/>
              <a:t>62</a:t>
            </a:fld>
            <a:endParaRPr lang="en-US"/>
          </a:p>
        </p:txBody>
      </p:sp>
      <p:sp>
        <p:nvSpPr>
          <p:cNvPr id="159746" name="Rectangle 2"/>
          <p:cNvSpPr>
            <a:spLocks noGrp="1" noChangeArrowheads="1"/>
          </p:cNvSpPr>
          <p:nvPr>
            <p:ph type="title"/>
          </p:nvPr>
        </p:nvSpPr>
        <p:spPr/>
        <p:txBody>
          <a:bodyPr/>
          <a:lstStyle/>
          <a:p>
            <a:pPr algn="ctr"/>
            <a:r>
              <a:rPr lang="en-US" sz="4000"/>
              <a:t>What Happens After the Abuse Hotline is Contacted</a:t>
            </a:r>
          </a:p>
        </p:txBody>
      </p:sp>
      <p:sp>
        <p:nvSpPr>
          <p:cNvPr id="159747" name="Rectangle 3"/>
          <p:cNvSpPr>
            <a:spLocks noGrp="1" noChangeArrowheads="1"/>
          </p:cNvSpPr>
          <p:nvPr>
            <p:ph type="body" idx="1"/>
          </p:nvPr>
        </p:nvSpPr>
        <p:spPr>
          <a:xfrm>
            <a:off x="457200" y="2590800"/>
            <a:ext cx="8229600" cy="3687763"/>
          </a:xfrm>
        </p:spPr>
        <p:txBody>
          <a:bodyPr/>
          <a:lstStyle/>
          <a:p>
            <a:pPr>
              <a:buFontTx/>
              <a:buNone/>
            </a:pPr>
            <a:r>
              <a:rPr lang="en-US"/>
              <a:t>	Within 24 hours of receiving and accepting a report, a DCF protective investigator will make a face-to-face contact with the alleged victim. If access to the alleged victim is denied to the protective investigator, the police will be called to assist.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8E71B38-890E-42D5-9288-6515A675D946}" type="slidenum">
              <a:rPr lang="en-US"/>
              <a:pPr/>
              <a:t>63</a:t>
            </a:fld>
            <a:endParaRPr lang="en-US"/>
          </a:p>
        </p:txBody>
      </p:sp>
      <p:sp>
        <p:nvSpPr>
          <p:cNvPr id="187394" name="Rectangle 2"/>
          <p:cNvSpPr>
            <a:spLocks noGrp="1" noChangeArrowheads="1"/>
          </p:cNvSpPr>
          <p:nvPr>
            <p:ph type="title"/>
          </p:nvPr>
        </p:nvSpPr>
        <p:spPr>
          <a:xfrm>
            <a:off x="457200" y="838200"/>
            <a:ext cx="8229600" cy="1143000"/>
          </a:xfrm>
        </p:spPr>
        <p:txBody>
          <a:bodyPr/>
          <a:lstStyle/>
          <a:p>
            <a:pPr algn="ctr"/>
            <a:r>
              <a:rPr lang="en-US" sz="4000"/>
              <a:t>What happens if the hotline does not accept the call?</a:t>
            </a:r>
          </a:p>
        </p:txBody>
      </p:sp>
      <p:sp>
        <p:nvSpPr>
          <p:cNvPr id="187395" name="Rectangle 3"/>
          <p:cNvSpPr>
            <a:spLocks noGrp="1" noChangeArrowheads="1"/>
          </p:cNvSpPr>
          <p:nvPr>
            <p:ph type="body" idx="1"/>
          </p:nvPr>
        </p:nvSpPr>
        <p:spPr/>
        <p:txBody>
          <a:bodyPr/>
          <a:lstStyle/>
          <a:p>
            <a:pPr>
              <a:lnSpc>
                <a:spcPct val="90000"/>
              </a:lnSpc>
              <a:buFontTx/>
              <a:buNone/>
            </a:pPr>
            <a:r>
              <a:rPr lang="en-US" sz="2400"/>
              <a:t>	If you believe that your call should have been accepted and/or that the hotline operator did not handle the call properly, please call the hotline back and ask to speak to a supervisor to explain the situation.</a:t>
            </a:r>
          </a:p>
          <a:p>
            <a:pPr>
              <a:lnSpc>
                <a:spcPct val="90000"/>
              </a:lnSpc>
              <a:buFontTx/>
              <a:buNone/>
            </a:pPr>
            <a:endParaRPr lang="en-US" sz="2400"/>
          </a:p>
          <a:p>
            <a:pPr>
              <a:lnSpc>
                <a:spcPct val="90000"/>
              </a:lnSpc>
              <a:buFontTx/>
              <a:buNone/>
            </a:pPr>
            <a:r>
              <a:rPr lang="en-US" sz="2400"/>
              <a:t>	Calls not accepted by the hotline (because the allegation does </a:t>
            </a:r>
            <a:r>
              <a:rPr lang="en-US" sz="2400" b="1"/>
              <a:t>not</a:t>
            </a:r>
            <a:r>
              <a:rPr lang="en-US" sz="2400"/>
              <a:t> involve abuse, neglect, or exploitation of a child or vulnerable adult by a caregiver) will automatically be transferred by hotline staff to the local police.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ABF8EDCF-AB45-4DA4-9336-7FE50A65C44C}" type="slidenum">
              <a:rPr lang="en-US"/>
              <a:pPr/>
              <a:t>64</a:t>
            </a:fld>
            <a:endParaRPr lang="en-US"/>
          </a:p>
        </p:txBody>
      </p:sp>
      <p:sp>
        <p:nvSpPr>
          <p:cNvPr id="328708" name="Rectangle 4"/>
          <p:cNvSpPr>
            <a:spLocks noGrp="1" noChangeArrowheads="1"/>
          </p:cNvSpPr>
          <p:nvPr>
            <p:ph type="title"/>
          </p:nvPr>
        </p:nvSpPr>
        <p:spPr>
          <a:xfrm>
            <a:off x="457200" y="762000"/>
            <a:ext cx="8686800" cy="1143000"/>
          </a:xfrm>
        </p:spPr>
        <p:txBody>
          <a:bodyPr/>
          <a:lstStyle/>
          <a:p>
            <a:r>
              <a:rPr lang="en-US" sz="4000"/>
              <a:t>When NOT to call the Hotline first…</a:t>
            </a:r>
          </a:p>
        </p:txBody>
      </p:sp>
      <p:sp>
        <p:nvSpPr>
          <p:cNvPr id="328709" name="Rectangle 5"/>
          <p:cNvSpPr>
            <a:spLocks noGrp="1" noChangeArrowheads="1"/>
          </p:cNvSpPr>
          <p:nvPr>
            <p:ph type="body" sz="half" idx="1"/>
          </p:nvPr>
        </p:nvSpPr>
        <p:spPr>
          <a:xfrm>
            <a:off x="457200" y="2057400"/>
            <a:ext cx="4038600" cy="4221163"/>
          </a:xfrm>
        </p:spPr>
        <p:txBody>
          <a:bodyPr/>
          <a:lstStyle/>
          <a:p>
            <a:pPr>
              <a:spcBef>
                <a:spcPct val="0"/>
              </a:spcBef>
              <a:buFontTx/>
              <a:buNone/>
            </a:pPr>
            <a:r>
              <a:rPr lang="en-US" sz="2800">
                <a:solidFill>
                  <a:schemeClr val="accent2"/>
                </a:solidFill>
              </a:rPr>
              <a:t>If you know about a</a:t>
            </a:r>
          </a:p>
          <a:p>
            <a:pPr>
              <a:spcBef>
                <a:spcPct val="0"/>
              </a:spcBef>
              <a:buFontTx/>
              <a:buNone/>
            </a:pPr>
            <a:r>
              <a:rPr lang="en-US" sz="2800">
                <a:solidFill>
                  <a:schemeClr val="accent2"/>
                </a:solidFill>
              </a:rPr>
              <a:t>situation in which the</a:t>
            </a:r>
          </a:p>
          <a:p>
            <a:pPr>
              <a:spcBef>
                <a:spcPct val="0"/>
              </a:spcBef>
              <a:buFontTx/>
              <a:buNone/>
            </a:pPr>
            <a:r>
              <a:rPr lang="en-US" sz="2800">
                <a:solidFill>
                  <a:schemeClr val="accent2"/>
                </a:solidFill>
              </a:rPr>
              <a:t>life of a person with a</a:t>
            </a:r>
          </a:p>
          <a:p>
            <a:pPr>
              <a:spcBef>
                <a:spcPct val="0"/>
              </a:spcBef>
              <a:buFontTx/>
              <a:buNone/>
            </a:pPr>
            <a:r>
              <a:rPr lang="en-US" sz="2800">
                <a:solidFill>
                  <a:schemeClr val="accent2"/>
                </a:solidFill>
              </a:rPr>
              <a:t>developmental disability</a:t>
            </a:r>
          </a:p>
          <a:p>
            <a:pPr>
              <a:spcBef>
                <a:spcPct val="0"/>
              </a:spcBef>
              <a:buFontTx/>
              <a:buNone/>
            </a:pPr>
            <a:r>
              <a:rPr lang="en-US" sz="2800">
                <a:solidFill>
                  <a:schemeClr val="accent2"/>
                </a:solidFill>
              </a:rPr>
              <a:t>is in immediate danger</a:t>
            </a:r>
          </a:p>
          <a:p>
            <a:pPr>
              <a:spcBef>
                <a:spcPct val="0"/>
              </a:spcBef>
              <a:buFontTx/>
              <a:buNone/>
            </a:pPr>
            <a:r>
              <a:rPr lang="en-US" sz="2800">
                <a:solidFill>
                  <a:schemeClr val="accent2"/>
                </a:solidFill>
              </a:rPr>
              <a:t>due to abuse, neglect,</a:t>
            </a:r>
          </a:p>
          <a:p>
            <a:pPr>
              <a:spcBef>
                <a:spcPct val="0"/>
              </a:spcBef>
              <a:buFontTx/>
              <a:buNone/>
            </a:pPr>
            <a:r>
              <a:rPr lang="en-US" sz="2800">
                <a:solidFill>
                  <a:schemeClr val="accent2"/>
                </a:solidFill>
              </a:rPr>
              <a:t>or exploitation, you</a:t>
            </a:r>
          </a:p>
          <a:p>
            <a:pPr>
              <a:spcBef>
                <a:spcPct val="0"/>
              </a:spcBef>
              <a:buFontTx/>
              <a:buNone/>
            </a:pPr>
            <a:r>
              <a:rPr lang="en-US" sz="2800">
                <a:solidFill>
                  <a:schemeClr val="accent2"/>
                </a:solidFill>
              </a:rPr>
              <a:t>should call 911 before</a:t>
            </a:r>
          </a:p>
          <a:p>
            <a:pPr>
              <a:spcBef>
                <a:spcPct val="0"/>
              </a:spcBef>
              <a:buFontTx/>
              <a:buNone/>
            </a:pPr>
            <a:r>
              <a:rPr lang="en-US" sz="2800">
                <a:solidFill>
                  <a:schemeClr val="accent2"/>
                </a:solidFill>
              </a:rPr>
              <a:t>calling anyone else.</a:t>
            </a:r>
          </a:p>
          <a:p>
            <a:endParaRPr lang="en-US" sz="2800"/>
          </a:p>
        </p:txBody>
      </p:sp>
      <p:pic>
        <p:nvPicPr>
          <p:cNvPr id="328712" name="Picture 8" descr="MCTN00610_0000[1]"/>
          <p:cNvPicPr>
            <a:picLocks noGrp="1" noChangeAspect="1" noChangeArrowheads="1"/>
          </p:cNvPicPr>
          <p:nvPr>
            <p:ph type="clipArt" sz="half" idx="2"/>
          </p:nvPr>
        </p:nvPicPr>
        <p:blipFill>
          <a:blip r:embed="rId2"/>
          <a:srcRect/>
          <a:stretch>
            <a:fillRect/>
          </a:stretch>
        </p:blipFill>
        <p:spPr>
          <a:xfrm>
            <a:off x="4953000" y="2286000"/>
            <a:ext cx="2738438" cy="365760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7EB6929-B4C9-4988-B3E6-9B38FD78C81B}" type="slidenum">
              <a:rPr lang="en-US"/>
              <a:pPr/>
              <a:t>65</a:t>
            </a:fld>
            <a:endParaRPr lang="en-US"/>
          </a:p>
        </p:txBody>
      </p:sp>
      <p:sp>
        <p:nvSpPr>
          <p:cNvPr id="142338" name="Rectangle 2"/>
          <p:cNvSpPr>
            <a:spLocks noGrp="1" noChangeArrowheads="1"/>
          </p:cNvSpPr>
          <p:nvPr>
            <p:ph type="title"/>
          </p:nvPr>
        </p:nvSpPr>
        <p:spPr>
          <a:xfrm>
            <a:off x="457200" y="685800"/>
            <a:ext cx="8229600" cy="762000"/>
          </a:xfrm>
        </p:spPr>
        <p:txBody>
          <a:bodyPr/>
          <a:lstStyle/>
          <a:p>
            <a:pPr algn="ctr"/>
            <a:r>
              <a:rPr lang="en-US" b="1"/>
              <a:t>Barriers to Reporting</a:t>
            </a:r>
            <a:r>
              <a:rPr lang="en-US"/>
              <a:t> </a:t>
            </a:r>
          </a:p>
        </p:txBody>
      </p:sp>
      <p:sp>
        <p:nvSpPr>
          <p:cNvPr id="142339" name="Rectangle 3"/>
          <p:cNvSpPr>
            <a:spLocks noGrp="1" noChangeArrowheads="1"/>
          </p:cNvSpPr>
          <p:nvPr>
            <p:ph type="body" idx="1"/>
          </p:nvPr>
        </p:nvSpPr>
        <p:spPr>
          <a:xfrm>
            <a:off x="228600" y="1600200"/>
            <a:ext cx="8686800" cy="3687763"/>
          </a:xfrm>
        </p:spPr>
        <p:txBody>
          <a:bodyPr/>
          <a:lstStyle/>
          <a:p>
            <a:pPr>
              <a:buFont typeface="Wingdings" pitchFamily="2" charset="2"/>
              <a:buChar char="Ø"/>
            </a:pPr>
            <a:r>
              <a:rPr lang="en-US" sz="2800"/>
              <a:t>Victims sometimes refuse to acknowledge that there is a problem</a:t>
            </a:r>
          </a:p>
          <a:p>
            <a:pPr>
              <a:buFont typeface="Wingdings" pitchFamily="2" charset="2"/>
              <a:buChar char="Ø"/>
            </a:pPr>
            <a:r>
              <a:rPr lang="en-US" sz="2800"/>
              <a:t>Persons with disabilities are often taught to be compliant and passive and are sometimes unable to distinguish between appropriate and inappropriate physical contact</a:t>
            </a:r>
          </a:p>
          <a:p>
            <a:pPr>
              <a:buFont typeface="Wingdings" pitchFamily="2" charset="2"/>
              <a:buChar char="Ø"/>
            </a:pPr>
            <a:r>
              <a:rPr lang="en-US" sz="2800"/>
              <a:t>Persons with disabilities may feel their report of abuse would not be believed</a:t>
            </a:r>
          </a:p>
          <a:p>
            <a:pPr>
              <a:buFont typeface="Wingdings" pitchFamily="2" charset="2"/>
              <a:buChar char="Ø"/>
            </a:pPr>
            <a:r>
              <a:rPr lang="en-US" sz="2800"/>
              <a:t>Physical/cognitive impairments make it difficult for the victim to seek help</a:t>
            </a:r>
          </a:p>
          <a:p>
            <a:endParaRPr lang="en-US" sz="2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2B34E0F-D210-4698-B0C2-121BAF6CB8C2}" type="slidenum">
              <a:rPr lang="en-US"/>
              <a:pPr/>
              <a:t>66</a:t>
            </a:fld>
            <a:endParaRPr lang="en-US"/>
          </a:p>
        </p:txBody>
      </p:sp>
      <p:sp>
        <p:nvSpPr>
          <p:cNvPr id="162818" name="Rectangle 1026"/>
          <p:cNvSpPr>
            <a:spLocks noGrp="1" noChangeArrowheads="1"/>
          </p:cNvSpPr>
          <p:nvPr>
            <p:ph type="title"/>
          </p:nvPr>
        </p:nvSpPr>
        <p:spPr>
          <a:xfrm>
            <a:off x="381000" y="762000"/>
            <a:ext cx="8229600" cy="685800"/>
          </a:xfrm>
        </p:spPr>
        <p:txBody>
          <a:bodyPr/>
          <a:lstStyle/>
          <a:p>
            <a:pPr algn="ctr"/>
            <a:r>
              <a:rPr lang="en-US"/>
              <a:t>More barriers...</a:t>
            </a:r>
          </a:p>
        </p:txBody>
      </p:sp>
      <p:sp>
        <p:nvSpPr>
          <p:cNvPr id="162819" name="Rectangle 1027"/>
          <p:cNvSpPr>
            <a:spLocks noGrp="1" noChangeArrowheads="1"/>
          </p:cNvSpPr>
          <p:nvPr>
            <p:ph type="body" idx="1"/>
          </p:nvPr>
        </p:nvSpPr>
        <p:spPr>
          <a:xfrm>
            <a:off x="228600" y="1600200"/>
            <a:ext cx="8686800" cy="3687763"/>
          </a:xfrm>
        </p:spPr>
        <p:txBody>
          <a:bodyPr/>
          <a:lstStyle/>
          <a:p>
            <a:pPr>
              <a:buFont typeface="Wingdings" pitchFamily="2" charset="2"/>
              <a:buChar char="Ø"/>
            </a:pPr>
            <a:r>
              <a:rPr lang="en-US" sz="2400"/>
              <a:t>Most augmentative communication systems (such as communication boards used by people who cannot speak) are not programmed to report abuse, neglect or exploitation.</a:t>
            </a:r>
          </a:p>
          <a:p>
            <a:pPr>
              <a:buFont typeface="Wingdings" pitchFamily="2" charset="2"/>
              <a:buChar char="Ø"/>
            </a:pPr>
            <a:r>
              <a:rPr lang="en-US" sz="2400"/>
              <a:t>Victims do not know where to turn for help, and they are often isolated</a:t>
            </a:r>
          </a:p>
          <a:p>
            <a:pPr>
              <a:buFont typeface="Wingdings" pitchFamily="2" charset="2"/>
              <a:buChar char="Ø"/>
            </a:pPr>
            <a:r>
              <a:rPr lang="en-US" sz="2400"/>
              <a:t>Victims may believe they are financially or otherwise dependent on the abuser for their needs; </a:t>
            </a:r>
          </a:p>
          <a:p>
            <a:pPr>
              <a:buFont typeface="Wingdings" pitchFamily="2" charset="2"/>
              <a:buChar char="Ø"/>
            </a:pPr>
            <a:r>
              <a:rPr lang="en-US" sz="2400"/>
              <a:t>Victims fear loss of a caregiver, even an abusing caregiver; they are fearful they will be forced to leave their current families or homes. Persons with disabilities may be more easily threatened by the withholding of needed care or equipment.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F9B3AE0-C594-4543-BB6B-DB69017E6B58}" type="slidenum">
              <a:rPr lang="en-US"/>
              <a:pPr/>
              <a:t>67</a:t>
            </a:fld>
            <a:endParaRPr lang="en-US"/>
          </a:p>
        </p:txBody>
      </p:sp>
      <p:sp>
        <p:nvSpPr>
          <p:cNvPr id="164867" name="Rectangle 3"/>
          <p:cNvSpPr>
            <a:spLocks noGrp="1" noChangeArrowheads="1"/>
          </p:cNvSpPr>
          <p:nvPr>
            <p:ph type="body" idx="1"/>
          </p:nvPr>
        </p:nvSpPr>
        <p:spPr>
          <a:xfrm>
            <a:off x="304800" y="914400"/>
            <a:ext cx="8839200" cy="3687763"/>
          </a:xfrm>
        </p:spPr>
        <p:txBody>
          <a:bodyPr/>
          <a:lstStyle/>
          <a:p>
            <a:pPr>
              <a:lnSpc>
                <a:spcPct val="80000"/>
              </a:lnSpc>
              <a:buFont typeface="Wingdings" pitchFamily="2" charset="2"/>
              <a:buChar char="Ø"/>
            </a:pPr>
            <a:r>
              <a:rPr lang="en-US" sz="2800"/>
              <a:t>There is a general lack of understanding or awareness of the high rate of these types of crimes.</a:t>
            </a:r>
          </a:p>
          <a:p>
            <a:pPr>
              <a:lnSpc>
                <a:spcPct val="80000"/>
              </a:lnSpc>
              <a:buFont typeface="Wingdings" pitchFamily="2" charset="2"/>
              <a:buChar char="Ø"/>
            </a:pPr>
            <a:r>
              <a:rPr lang="en-US" sz="2800"/>
              <a:t>People often do not recognize abuse and are quick to dismiss the visible signs of abuse by saying it was probably caused by the person’s disability.</a:t>
            </a:r>
          </a:p>
          <a:p>
            <a:pPr>
              <a:lnSpc>
                <a:spcPct val="80000"/>
              </a:lnSpc>
              <a:buFont typeface="Wingdings" pitchFamily="2" charset="2"/>
              <a:buChar char="Ø"/>
            </a:pPr>
            <a:r>
              <a:rPr lang="en-US" sz="2800"/>
              <a:t>Most people assume that no person would be capable of committing certain crimes against persons with disabilities.</a:t>
            </a:r>
          </a:p>
          <a:p>
            <a:pPr>
              <a:lnSpc>
                <a:spcPct val="80000"/>
              </a:lnSpc>
              <a:buFont typeface="Wingdings" pitchFamily="2" charset="2"/>
              <a:buChar char="Ø"/>
            </a:pPr>
            <a:r>
              <a:rPr lang="en-US" sz="2800"/>
              <a:t>Because they haven’t seen actual physical abuse, they may not believe a problem exists.</a:t>
            </a:r>
          </a:p>
          <a:p>
            <a:pPr>
              <a:lnSpc>
                <a:spcPct val="80000"/>
              </a:lnSpc>
              <a:buFont typeface="Wingdings" pitchFamily="2" charset="2"/>
              <a:buChar char="Ø"/>
            </a:pPr>
            <a:r>
              <a:rPr lang="en-US" sz="2800"/>
              <a:t>People fear financial or legal liability and retaliation if they report suspected abuse.</a:t>
            </a:r>
          </a:p>
          <a:p>
            <a:pPr>
              <a:lnSpc>
                <a:spcPct val="80000"/>
              </a:lnSpc>
              <a:buFont typeface="Wingdings" pitchFamily="2" charset="2"/>
              <a:buChar char="Ø"/>
            </a:pPr>
            <a:r>
              <a:rPr lang="en-US" sz="2800"/>
              <a:t>Many people have the mistaken idea that their actions will not make a difference.</a:t>
            </a:r>
          </a:p>
          <a:p>
            <a:pPr>
              <a:lnSpc>
                <a:spcPct val="80000"/>
              </a:lnSpc>
            </a:pPr>
            <a:endParaRPr lang="en-US"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9F1A2A-2CC0-4263-B34E-F6154A5A874B}" type="slidenum">
              <a:rPr lang="en-US"/>
              <a:pPr/>
              <a:t>68</a:t>
            </a:fld>
            <a:endParaRPr lang="en-US"/>
          </a:p>
        </p:txBody>
      </p:sp>
      <p:sp>
        <p:nvSpPr>
          <p:cNvPr id="339972" name="Rectangle 4"/>
          <p:cNvSpPr>
            <a:spLocks noGrp="1" noChangeArrowheads="1"/>
          </p:cNvSpPr>
          <p:nvPr>
            <p:ph type="title"/>
          </p:nvPr>
        </p:nvSpPr>
        <p:spPr>
          <a:xfrm>
            <a:off x="457200" y="762000"/>
            <a:ext cx="8229600" cy="1143000"/>
          </a:xfrm>
        </p:spPr>
        <p:txBody>
          <a:bodyPr/>
          <a:lstStyle/>
          <a:p>
            <a:r>
              <a:rPr lang="en-US" sz="4000"/>
              <a:t>Your response to a victim should always communicate…</a:t>
            </a:r>
          </a:p>
        </p:txBody>
      </p:sp>
      <p:sp>
        <p:nvSpPr>
          <p:cNvPr id="339974" name="Rectangle 6"/>
          <p:cNvSpPr>
            <a:spLocks noGrp="1" noChangeArrowheads="1"/>
          </p:cNvSpPr>
          <p:nvPr>
            <p:ph type="body" sz="half" idx="2"/>
          </p:nvPr>
        </p:nvSpPr>
        <p:spPr>
          <a:xfrm>
            <a:off x="228600" y="2286000"/>
            <a:ext cx="4191000" cy="3687763"/>
          </a:xfrm>
        </p:spPr>
        <p:txBody>
          <a:bodyPr/>
          <a:lstStyle/>
          <a:p>
            <a:pPr>
              <a:lnSpc>
                <a:spcPct val="90000"/>
              </a:lnSpc>
              <a:buFont typeface="Wingdings" pitchFamily="2" charset="2"/>
              <a:buChar char="Ø"/>
            </a:pPr>
            <a:r>
              <a:rPr lang="en-US" sz="3600"/>
              <a:t>I believe you.</a:t>
            </a:r>
          </a:p>
          <a:p>
            <a:pPr>
              <a:lnSpc>
                <a:spcPct val="90000"/>
              </a:lnSpc>
              <a:buFont typeface="Wingdings" pitchFamily="2" charset="2"/>
              <a:buChar char="Ø"/>
            </a:pPr>
            <a:r>
              <a:rPr lang="en-US" sz="3600"/>
              <a:t>It is not your fault.</a:t>
            </a:r>
          </a:p>
          <a:p>
            <a:pPr>
              <a:lnSpc>
                <a:spcPct val="90000"/>
              </a:lnSpc>
              <a:buFont typeface="Wingdings" pitchFamily="2" charset="2"/>
              <a:buChar char="Ø"/>
            </a:pPr>
            <a:r>
              <a:rPr lang="en-US" sz="3600"/>
              <a:t>You are not alone.</a:t>
            </a:r>
          </a:p>
          <a:p>
            <a:pPr>
              <a:lnSpc>
                <a:spcPct val="90000"/>
              </a:lnSpc>
              <a:buFont typeface="Wingdings" pitchFamily="2" charset="2"/>
              <a:buChar char="Ø"/>
            </a:pPr>
            <a:r>
              <a:rPr lang="en-US" sz="3600"/>
              <a:t>I want to help you.</a:t>
            </a:r>
          </a:p>
          <a:p>
            <a:pPr>
              <a:lnSpc>
                <a:spcPct val="90000"/>
              </a:lnSpc>
            </a:pPr>
            <a:endParaRPr lang="en-US" sz="2800"/>
          </a:p>
          <a:p>
            <a:pPr>
              <a:lnSpc>
                <a:spcPct val="90000"/>
              </a:lnSpc>
            </a:pPr>
            <a:endParaRPr lang="en-US" sz="2800"/>
          </a:p>
          <a:p>
            <a:pPr>
              <a:lnSpc>
                <a:spcPct val="90000"/>
              </a:lnSpc>
            </a:pPr>
            <a:endParaRPr lang="en-US" sz="2800"/>
          </a:p>
        </p:txBody>
      </p:sp>
      <p:sp>
        <p:nvSpPr>
          <p:cNvPr id="339975" name="Rectangle 7"/>
          <p:cNvSpPr>
            <a:spLocks noChangeArrowheads="1"/>
          </p:cNvSpPr>
          <p:nvPr/>
        </p:nvSpPr>
        <p:spPr bwMode="auto">
          <a:xfrm>
            <a:off x="762000" y="5791200"/>
            <a:ext cx="7566025" cy="581025"/>
          </a:xfrm>
          <a:prstGeom prst="rect">
            <a:avLst/>
          </a:prstGeom>
          <a:noFill/>
          <a:ln w="9525">
            <a:noFill/>
            <a:miter lim="800000"/>
            <a:headEnd/>
            <a:tailEnd/>
          </a:ln>
          <a:effectLst/>
        </p:spPr>
        <p:txBody>
          <a:bodyPr wrap="none">
            <a:spAutoFit/>
          </a:bodyPr>
          <a:lstStyle/>
          <a:p>
            <a:r>
              <a:rPr lang="en-US" sz="1600">
                <a:solidFill>
                  <a:srgbClr val="3333CC"/>
                </a:solidFill>
              </a:rPr>
              <a:t>Source: Reproductive Health Care for Women with Disabilities: An Online Tutorial </a:t>
            </a:r>
          </a:p>
          <a:p>
            <a:r>
              <a:rPr lang="en-US" sz="1600">
                <a:solidFill>
                  <a:srgbClr val="3333CC"/>
                </a:solidFill>
              </a:rPr>
              <a:t>(</a:t>
            </a:r>
            <a:r>
              <a:rPr lang="en-US" sz="1600">
                <a:solidFill>
                  <a:srgbClr val="3333CC"/>
                </a:solidFill>
                <a:hlinkClick r:id="rId2"/>
              </a:rPr>
              <a:t>http://www.acog.org/departments/womenWithDisabilities/ReproHealthCare.ppt</a:t>
            </a:r>
            <a:r>
              <a:rPr lang="en-US" sz="1600">
                <a:solidFill>
                  <a:srgbClr val="3333CC"/>
                </a:solidFill>
              </a:rPr>
              <a:t> )</a:t>
            </a:r>
          </a:p>
        </p:txBody>
      </p:sp>
      <p:pic>
        <p:nvPicPr>
          <p:cNvPr id="339976" name="Picture 8" descr="MPj04075010000[1]"/>
          <p:cNvPicPr>
            <a:picLocks noGrp="1" noChangeAspect="1" noChangeArrowheads="1"/>
          </p:cNvPicPr>
          <p:nvPr>
            <p:ph type="clipArt" sz="half" idx="1"/>
          </p:nvPr>
        </p:nvPicPr>
        <p:blipFill>
          <a:blip r:embed="rId3" cstate="print"/>
          <a:srcRect/>
          <a:stretch>
            <a:fillRect/>
          </a:stretch>
        </p:blipFill>
        <p:spPr>
          <a:xfrm>
            <a:off x="5029200" y="2438400"/>
            <a:ext cx="3657600" cy="3036888"/>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6754FB2-65C0-4979-AD6B-9801D6DB6394}" type="slidenum">
              <a:rPr lang="en-US"/>
              <a:pPr/>
              <a:t>69</a:t>
            </a:fld>
            <a:endParaRPr lang="en-US"/>
          </a:p>
        </p:txBody>
      </p:sp>
      <p:sp>
        <p:nvSpPr>
          <p:cNvPr id="309250" name="Rectangle 2"/>
          <p:cNvSpPr>
            <a:spLocks noGrp="1" noChangeArrowheads="1"/>
          </p:cNvSpPr>
          <p:nvPr>
            <p:ph type="title"/>
          </p:nvPr>
        </p:nvSpPr>
        <p:spPr>
          <a:xfrm>
            <a:off x="685800" y="609600"/>
            <a:ext cx="7772400" cy="1143000"/>
          </a:xfrm>
        </p:spPr>
        <p:txBody>
          <a:bodyPr/>
          <a:lstStyle/>
          <a:p>
            <a:pPr algn="ctr"/>
            <a:r>
              <a:rPr lang="en-US" b="1"/>
              <a:t>Navigating the System</a:t>
            </a:r>
          </a:p>
        </p:txBody>
      </p:sp>
      <p:sp>
        <p:nvSpPr>
          <p:cNvPr id="309251" name="Rectangle 3"/>
          <p:cNvSpPr>
            <a:spLocks noGrp="1" noChangeArrowheads="1"/>
          </p:cNvSpPr>
          <p:nvPr>
            <p:ph type="body" sz="half" idx="1"/>
          </p:nvPr>
        </p:nvSpPr>
        <p:spPr>
          <a:xfrm>
            <a:off x="609600" y="1752600"/>
            <a:ext cx="3810000" cy="4114800"/>
          </a:xfrm>
        </p:spPr>
        <p:txBody>
          <a:bodyPr/>
          <a:lstStyle/>
          <a:p>
            <a:pPr>
              <a:buFont typeface="Wingdings" pitchFamily="2" charset="2"/>
              <a:buChar char="Ø"/>
            </a:pPr>
            <a:r>
              <a:rPr lang="en-US" sz="2800"/>
              <a:t>Education/Training</a:t>
            </a:r>
          </a:p>
          <a:p>
            <a:pPr>
              <a:buFont typeface="Wingdings" pitchFamily="2" charset="2"/>
              <a:buChar char="Ø"/>
            </a:pPr>
            <a:r>
              <a:rPr lang="en-US" sz="2800"/>
              <a:t>Reporting</a:t>
            </a:r>
          </a:p>
          <a:p>
            <a:pPr>
              <a:buFont typeface="Wingdings" pitchFamily="2" charset="2"/>
              <a:buChar char="Ø"/>
            </a:pPr>
            <a:r>
              <a:rPr lang="en-US" sz="2800"/>
              <a:t>Department investigations &amp; law enforcement response (including forensic exams)</a:t>
            </a:r>
          </a:p>
          <a:p>
            <a:pPr>
              <a:buFont typeface="Wingdings" pitchFamily="2" charset="2"/>
              <a:buChar char="Ø"/>
            </a:pPr>
            <a:r>
              <a:rPr lang="en-US" sz="2800"/>
              <a:t>Prosecution and Conviction</a:t>
            </a:r>
          </a:p>
          <a:p>
            <a:pPr>
              <a:buFont typeface="Wingdings" pitchFamily="2" charset="2"/>
              <a:buChar char="Ø"/>
            </a:pPr>
            <a:r>
              <a:rPr lang="en-US" sz="2800"/>
              <a:t>Victim Services</a:t>
            </a:r>
          </a:p>
        </p:txBody>
      </p:sp>
      <p:graphicFrame>
        <p:nvGraphicFramePr>
          <p:cNvPr id="309252" name="Object 4"/>
          <p:cNvGraphicFramePr>
            <a:graphicFrameLocks noGrp="1" noChangeAspect="1"/>
          </p:cNvGraphicFramePr>
          <p:nvPr>
            <p:ph type="clipArt" sz="half" idx="2"/>
          </p:nvPr>
        </p:nvGraphicFramePr>
        <p:xfrm>
          <a:off x="4572000" y="1981200"/>
          <a:ext cx="4191000" cy="4114800"/>
        </p:xfrm>
        <a:graphic>
          <a:graphicData uri="http://schemas.openxmlformats.org/presentationml/2006/ole">
            <mc:AlternateContent xmlns:mc="http://schemas.openxmlformats.org/markup-compatibility/2006">
              <mc:Choice xmlns:v="urn:schemas-microsoft-com:vml" Requires="v">
                <p:oleObj spid="_x0000_s309268" name="Clip" r:id="rId4" imgW="2050920" imgH="2918160" progId="">
                  <p:embed/>
                </p:oleObj>
              </mc:Choice>
              <mc:Fallback>
                <p:oleObj name="Clip" r:id="rId4" imgW="2050920" imgH="291816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81200"/>
                        <a:ext cx="41910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656A9BD-1080-4932-8E6E-917779C757F0}" type="slidenum">
              <a:rPr lang="en-US"/>
              <a:pPr/>
              <a:t>7</a:t>
            </a:fld>
            <a:endParaRPr lang="en-US"/>
          </a:p>
        </p:txBody>
      </p:sp>
      <p:sp>
        <p:nvSpPr>
          <p:cNvPr id="324610" name="Rectangle 2"/>
          <p:cNvSpPr>
            <a:spLocks noGrp="1" noChangeArrowheads="1"/>
          </p:cNvSpPr>
          <p:nvPr>
            <p:ph type="title"/>
          </p:nvPr>
        </p:nvSpPr>
        <p:spPr>
          <a:xfrm>
            <a:off x="381000" y="762000"/>
            <a:ext cx="8229600" cy="914400"/>
          </a:xfrm>
        </p:spPr>
        <p:txBody>
          <a:bodyPr/>
          <a:lstStyle/>
          <a:p>
            <a:pPr algn="ctr"/>
            <a:r>
              <a:rPr lang="en-US"/>
              <a:t>Examples of Abuse</a:t>
            </a:r>
          </a:p>
        </p:txBody>
      </p:sp>
      <p:sp>
        <p:nvSpPr>
          <p:cNvPr id="324611" name="Rectangle 3"/>
          <p:cNvSpPr>
            <a:spLocks noGrp="1" noChangeArrowheads="1"/>
          </p:cNvSpPr>
          <p:nvPr>
            <p:ph type="body" idx="1"/>
          </p:nvPr>
        </p:nvSpPr>
        <p:spPr>
          <a:xfrm>
            <a:off x="457200" y="1676400"/>
            <a:ext cx="8229600" cy="4449763"/>
          </a:xfrm>
        </p:spPr>
        <p:txBody>
          <a:bodyPr/>
          <a:lstStyle/>
          <a:p>
            <a:pPr>
              <a:lnSpc>
                <a:spcPct val="80000"/>
              </a:lnSpc>
              <a:buFont typeface="Wingdings" pitchFamily="2" charset="2"/>
              <a:buChar char="Ø"/>
            </a:pPr>
            <a:r>
              <a:rPr lang="en-US" sz="2800"/>
              <a:t>Hitting, pushing, hair pulling, choking, kicking, biting, assault, or rough/inappropriate handling.</a:t>
            </a:r>
          </a:p>
          <a:p>
            <a:pPr>
              <a:lnSpc>
                <a:spcPct val="80000"/>
              </a:lnSpc>
              <a:buFont typeface="Wingdings" pitchFamily="2" charset="2"/>
              <a:buChar char="Ø"/>
            </a:pPr>
            <a:r>
              <a:rPr lang="en-US" sz="2800"/>
              <a:t>Inappropriate/overuse of restraints</a:t>
            </a:r>
          </a:p>
          <a:p>
            <a:pPr>
              <a:lnSpc>
                <a:spcPct val="80000"/>
              </a:lnSpc>
              <a:buFont typeface="Wingdings" pitchFamily="2" charset="2"/>
              <a:buChar char="Ø"/>
            </a:pPr>
            <a:r>
              <a:rPr lang="en-US" sz="2800"/>
              <a:t>Over-medicating or inappropriate behavioral interventions (including bizarre punishments)</a:t>
            </a:r>
          </a:p>
          <a:p>
            <a:pPr>
              <a:lnSpc>
                <a:spcPct val="80000"/>
              </a:lnSpc>
              <a:buFont typeface="Wingdings" pitchFamily="2" charset="2"/>
              <a:buChar char="Ø"/>
            </a:pPr>
            <a:r>
              <a:rPr lang="en-US" sz="2800"/>
              <a:t>Verbal harassment and threats</a:t>
            </a:r>
          </a:p>
          <a:p>
            <a:pPr>
              <a:lnSpc>
                <a:spcPct val="80000"/>
              </a:lnSpc>
              <a:buFont typeface="Wingdings" pitchFamily="2" charset="2"/>
              <a:buChar char="Ø"/>
            </a:pPr>
            <a:r>
              <a:rPr lang="en-US" sz="2800"/>
              <a:t>Unwanted sexual touching of private body parts</a:t>
            </a:r>
          </a:p>
          <a:p>
            <a:pPr>
              <a:lnSpc>
                <a:spcPct val="80000"/>
              </a:lnSpc>
              <a:buFont typeface="Wingdings" pitchFamily="2" charset="2"/>
              <a:buChar char="Ø"/>
            </a:pPr>
            <a:r>
              <a:rPr lang="en-US" sz="2800"/>
              <a:t>Unwanted display of sexual parts (pornography, exhibitionism)</a:t>
            </a:r>
          </a:p>
          <a:p>
            <a:pPr>
              <a:lnSpc>
                <a:spcPct val="80000"/>
              </a:lnSpc>
              <a:buFont typeface="Wingdings" pitchFamily="2" charset="2"/>
              <a:buChar char="Ø"/>
            </a:pPr>
            <a:r>
              <a:rPr lang="en-US" sz="2800"/>
              <a:t>Tricking or manipulating someone into sexual activity, sexual assault, or rape.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B9047D09-9336-4411-8F24-101564F32730}" type="slidenum">
              <a:rPr lang="en-US"/>
              <a:pPr/>
              <a:t>70</a:t>
            </a:fld>
            <a:endParaRPr lang="en-US"/>
          </a:p>
        </p:txBody>
      </p:sp>
      <p:sp>
        <p:nvSpPr>
          <p:cNvPr id="264196" name="Rectangle 4"/>
          <p:cNvSpPr>
            <a:spLocks noGrp="1" noChangeArrowheads="1"/>
          </p:cNvSpPr>
          <p:nvPr>
            <p:ph type="title"/>
          </p:nvPr>
        </p:nvSpPr>
        <p:spPr>
          <a:xfrm>
            <a:off x="381000" y="838200"/>
            <a:ext cx="8229600" cy="1143000"/>
          </a:xfrm>
        </p:spPr>
        <p:txBody>
          <a:bodyPr/>
          <a:lstStyle/>
          <a:p>
            <a:pPr algn="ctr"/>
            <a:r>
              <a:rPr lang="en-US"/>
              <a:t>Prevention Methods</a:t>
            </a:r>
          </a:p>
        </p:txBody>
      </p:sp>
      <p:sp>
        <p:nvSpPr>
          <p:cNvPr id="264198" name="Rectangle 6"/>
          <p:cNvSpPr>
            <a:spLocks noGrp="1" noChangeArrowheads="1"/>
          </p:cNvSpPr>
          <p:nvPr>
            <p:ph type="body" sz="half" idx="2"/>
          </p:nvPr>
        </p:nvSpPr>
        <p:spPr/>
        <p:txBody>
          <a:bodyPr/>
          <a:lstStyle/>
          <a:p>
            <a:endParaRPr lang="en-US" sz="3600"/>
          </a:p>
          <a:p>
            <a:pPr>
              <a:buFont typeface="Wingdings" pitchFamily="2" charset="2"/>
              <a:buChar char="Ø"/>
            </a:pPr>
            <a:r>
              <a:rPr lang="en-US" sz="3600"/>
              <a:t>Primary</a:t>
            </a:r>
          </a:p>
          <a:p>
            <a:pPr>
              <a:buFont typeface="Wingdings" pitchFamily="2" charset="2"/>
              <a:buChar char="Ø"/>
            </a:pPr>
            <a:endParaRPr lang="en-US" sz="3600"/>
          </a:p>
          <a:p>
            <a:pPr>
              <a:buFont typeface="Wingdings" pitchFamily="2" charset="2"/>
              <a:buChar char="Ø"/>
            </a:pPr>
            <a:r>
              <a:rPr lang="en-US" sz="3600"/>
              <a:t>Secondary</a:t>
            </a:r>
          </a:p>
        </p:txBody>
      </p:sp>
      <p:pic>
        <p:nvPicPr>
          <p:cNvPr id="264199" name="Picture 7" descr="MCj04298170000[1]"/>
          <p:cNvPicPr>
            <a:picLocks noChangeAspect="1" noChangeArrowheads="1"/>
          </p:cNvPicPr>
          <p:nvPr/>
        </p:nvPicPr>
        <p:blipFill>
          <a:blip r:embed="rId2"/>
          <a:srcRect/>
          <a:stretch>
            <a:fillRect/>
          </a:stretch>
        </p:blipFill>
        <p:spPr bwMode="auto">
          <a:xfrm>
            <a:off x="1295400" y="2514600"/>
            <a:ext cx="2590800" cy="29718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BEC256D9-C597-466A-BC58-1C8AAB4DDAA8}" type="slidenum">
              <a:rPr lang="en-US"/>
              <a:pPr/>
              <a:t>71</a:t>
            </a:fld>
            <a:endParaRPr lang="en-US"/>
          </a:p>
        </p:txBody>
      </p:sp>
      <p:sp>
        <p:nvSpPr>
          <p:cNvPr id="330756" name="Rectangle 4"/>
          <p:cNvSpPr>
            <a:spLocks noGrp="1" noChangeArrowheads="1"/>
          </p:cNvSpPr>
          <p:nvPr>
            <p:ph type="title"/>
          </p:nvPr>
        </p:nvSpPr>
        <p:spPr>
          <a:xfrm>
            <a:off x="533400" y="685800"/>
            <a:ext cx="8229600" cy="1143000"/>
          </a:xfrm>
        </p:spPr>
        <p:txBody>
          <a:bodyPr/>
          <a:lstStyle/>
          <a:p>
            <a:pPr algn="ctr"/>
            <a:r>
              <a:rPr lang="en-US"/>
              <a:t>Primary Prevention Efforts</a:t>
            </a:r>
          </a:p>
        </p:txBody>
      </p:sp>
      <p:sp>
        <p:nvSpPr>
          <p:cNvPr id="330758" name="Rectangle 6"/>
          <p:cNvSpPr>
            <a:spLocks noGrp="1" noChangeArrowheads="1"/>
          </p:cNvSpPr>
          <p:nvPr>
            <p:ph type="body" sz="half" idx="2"/>
          </p:nvPr>
        </p:nvSpPr>
        <p:spPr>
          <a:xfrm>
            <a:off x="609600" y="1981200"/>
            <a:ext cx="4343400" cy="4572000"/>
          </a:xfrm>
        </p:spPr>
        <p:txBody>
          <a:bodyPr/>
          <a:lstStyle/>
          <a:p>
            <a:pPr>
              <a:buFontTx/>
              <a:buNone/>
            </a:pPr>
            <a:r>
              <a:rPr lang="en-US" sz="2400"/>
              <a:t>	</a:t>
            </a:r>
            <a:r>
              <a:rPr lang="en-US" sz="2800"/>
              <a:t>Research shows that the single most effective way to prevent abuse, neglect, and exploitation is by providing education and self-protection training directly to individuals with disabilities.</a:t>
            </a:r>
          </a:p>
        </p:txBody>
      </p:sp>
      <p:pic>
        <p:nvPicPr>
          <p:cNvPr id="330761" name="Picture 9" descr="MCj04347280000[1]"/>
          <p:cNvPicPr>
            <a:picLocks noGrp="1" noChangeAspect="1" noChangeArrowheads="1"/>
          </p:cNvPicPr>
          <p:nvPr>
            <p:ph type="clipArt" sz="half" idx="1"/>
          </p:nvPr>
        </p:nvPicPr>
        <p:blipFill>
          <a:blip r:embed="rId2"/>
          <a:srcRect/>
          <a:stretch>
            <a:fillRect/>
          </a:stretch>
        </p:blipFill>
        <p:spPr>
          <a:xfrm>
            <a:off x="5181600" y="2057400"/>
            <a:ext cx="3048000" cy="41910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0709A242-4EDF-49EF-AC95-D96E9CC94325}" type="slidenum">
              <a:rPr lang="en-US"/>
              <a:pPr/>
              <a:t>72</a:t>
            </a:fld>
            <a:endParaRPr lang="en-US"/>
          </a:p>
        </p:txBody>
      </p:sp>
      <p:sp>
        <p:nvSpPr>
          <p:cNvPr id="332804" name="Rectangle 4"/>
          <p:cNvSpPr>
            <a:spLocks noGrp="1" noChangeArrowheads="1"/>
          </p:cNvSpPr>
          <p:nvPr>
            <p:ph type="title"/>
          </p:nvPr>
        </p:nvSpPr>
        <p:spPr>
          <a:xfrm>
            <a:off x="457200" y="762000"/>
            <a:ext cx="8229600" cy="838200"/>
          </a:xfrm>
        </p:spPr>
        <p:txBody>
          <a:bodyPr/>
          <a:lstStyle/>
          <a:p>
            <a:pPr algn="ctr"/>
            <a:r>
              <a:rPr lang="en-US"/>
              <a:t>Training and Education</a:t>
            </a:r>
          </a:p>
        </p:txBody>
      </p:sp>
      <p:sp>
        <p:nvSpPr>
          <p:cNvPr id="332806" name="Rectangle 6"/>
          <p:cNvSpPr>
            <a:spLocks noGrp="1" noChangeArrowheads="1"/>
          </p:cNvSpPr>
          <p:nvPr>
            <p:ph type="body" sz="half" idx="2"/>
          </p:nvPr>
        </p:nvSpPr>
        <p:spPr>
          <a:xfrm>
            <a:off x="4648200" y="1828800"/>
            <a:ext cx="4038600" cy="4297363"/>
          </a:xfrm>
        </p:spPr>
        <p:txBody>
          <a:bodyPr/>
          <a:lstStyle/>
          <a:p>
            <a:pPr>
              <a:lnSpc>
                <a:spcPct val="90000"/>
              </a:lnSpc>
              <a:buFont typeface="Wingdings" pitchFamily="2" charset="2"/>
              <a:buChar char="Ø"/>
            </a:pPr>
            <a:r>
              <a:rPr lang="en-US" sz="2800"/>
              <a:t>Self Protection Skills</a:t>
            </a:r>
          </a:p>
          <a:p>
            <a:pPr>
              <a:lnSpc>
                <a:spcPct val="90000"/>
              </a:lnSpc>
              <a:buFont typeface="Wingdings" pitchFamily="2" charset="2"/>
              <a:buChar char="Ø"/>
            </a:pPr>
            <a:r>
              <a:rPr lang="en-US" sz="2800"/>
              <a:t>Assertiveness Training</a:t>
            </a:r>
          </a:p>
          <a:p>
            <a:pPr>
              <a:lnSpc>
                <a:spcPct val="90000"/>
              </a:lnSpc>
              <a:buFont typeface="Wingdings" pitchFamily="2" charset="2"/>
              <a:buChar char="Ø"/>
            </a:pPr>
            <a:r>
              <a:rPr lang="en-US" sz="2800"/>
              <a:t>Appropriate and Inappropriate Behaviors (by both caregivers and the people they serve)</a:t>
            </a:r>
          </a:p>
          <a:p>
            <a:pPr>
              <a:lnSpc>
                <a:spcPct val="90000"/>
              </a:lnSpc>
              <a:buFont typeface="Wingdings" pitchFamily="2" charset="2"/>
              <a:buChar char="Ø"/>
            </a:pPr>
            <a:r>
              <a:rPr lang="en-US" sz="2800"/>
              <a:t>Reporting Problems to Others</a:t>
            </a:r>
          </a:p>
        </p:txBody>
      </p:sp>
      <p:pic>
        <p:nvPicPr>
          <p:cNvPr id="332807" name="Picture 7" descr="MPj04394500000[1]"/>
          <p:cNvPicPr>
            <a:picLocks noGrp="1" noChangeAspect="1" noChangeArrowheads="1"/>
          </p:cNvPicPr>
          <p:nvPr>
            <p:ph type="clipArt" sz="half" idx="1"/>
          </p:nvPr>
        </p:nvPicPr>
        <p:blipFill>
          <a:blip r:embed="rId2" cstate="print"/>
          <a:srcRect/>
          <a:stretch>
            <a:fillRect/>
          </a:stretch>
        </p:blipFill>
        <p:spPr>
          <a:xfrm>
            <a:off x="457200" y="1905000"/>
            <a:ext cx="4038600" cy="41148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2CD837B-C8B3-43EB-BC5F-0CC75FCDF8D6}" type="slidenum">
              <a:rPr lang="en-US"/>
              <a:pPr/>
              <a:t>73</a:t>
            </a:fld>
            <a:endParaRPr lang="en-US"/>
          </a:p>
        </p:txBody>
      </p:sp>
      <p:sp>
        <p:nvSpPr>
          <p:cNvPr id="150530" name="Rectangle 2"/>
          <p:cNvSpPr>
            <a:spLocks noGrp="1" noChangeArrowheads="1"/>
          </p:cNvSpPr>
          <p:nvPr>
            <p:ph type="title"/>
          </p:nvPr>
        </p:nvSpPr>
        <p:spPr>
          <a:xfrm>
            <a:off x="381000" y="990600"/>
            <a:ext cx="8229600" cy="685800"/>
          </a:xfrm>
        </p:spPr>
        <p:txBody>
          <a:bodyPr/>
          <a:lstStyle/>
          <a:p>
            <a:pPr algn="ctr"/>
            <a:r>
              <a:rPr lang="en-US" sz="4000"/>
              <a:t>Additional Tips for Caregivers to Help Prevent Sexual Abuse</a:t>
            </a:r>
            <a:endParaRPr lang="en-US"/>
          </a:p>
        </p:txBody>
      </p:sp>
      <p:sp>
        <p:nvSpPr>
          <p:cNvPr id="150531" name="Rectangle 3"/>
          <p:cNvSpPr>
            <a:spLocks noGrp="1" noChangeArrowheads="1"/>
          </p:cNvSpPr>
          <p:nvPr>
            <p:ph type="body" idx="1"/>
          </p:nvPr>
        </p:nvSpPr>
        <p:spPr/>
        <p:txBody>
          <a:bodyPr/>
          <a:lstStyle/>
          <a:p>
            <a:pPr>
              <a:lnSpc>
                <a:spcPct val="90000"/>
              </a:lnSpc>
              <a:buFont typeface="Wingdings" pitchFamily="2" charset="2"/>
              <a:buChar char="Ø"/>
            </a:pPr>
            <a:r>
              <a:rPr lang="en-US"/>
              <a:t>Recognize the person’s need to know</a:t>
            </a:r>
          </a:p>
          <a:p>
            <a:pPr>
              <a:lnSpc>
                <a:spcPct val="90000"/>
              </a:lnSpc>
              <a:buFont typeface="Wingdings" pitchFamily="2" charset="2"/>
              <a:buChar char="Ø"/>
            </a:pPr>
            <a:r>
              <a:rPr lang="en-US"/>
              <a:t>Set boundaries</a:t>
            </a:r>
          </a:p>
          <a:p>
            <a:pPr>
              <a:lnSpc>
                <a:spcPct val="90000"/>
              </a:lnSpc>
              <a:buFont typeface="Wingdings" pitchFamily="2" charset="2"/>
              <a:buChar char="Ø"/>
            </a:pPr>
            <a:r>
              <a:rPr lang="en-US"/>
              <a:t>Identify appropriate behavior in public and private</a:t>
            </a:r>
          </a:p>
          <a:p>
            <a:pPr>
              <a:lnSpc>
                <a:spcPct val="90000"/>
              </a:lnSpc>
              <a:buFont typeface="Wingdings" pitchFamily="2" charset="2"/>
              <a:buChar char="Ø"/>
            </a:pPr>
            <a:r>
              <a:rPr lang="en-US"/>
              <a:t>Teach children protective behaviors</a:t>
            </a:r>
          </a:p>
          <a:p>
            <a:pPr>
              <a:lnSpc>
                <a:spcPct val="90000"/>
              </a:lnSpc>
              <a:buFont typeface="Wingdings" pitchFamily="2" charset="2"/>
              <a:buChar char="Ø"/>
            </a:pPr>
            <a:r>
              <a:rPr lang="en-US"/>
              <a:t>Use appropriate names for genitals</a:t>
            </a:r>
          </a:p>
          <a:p>
            <a:pPr>
              <a:lnSpc>
                <a:spcPct val="90000"/>
              </a:lnSpc>
              <a:buFont typeface="Wingdings" pitchFamily="2" charset="2"/>
              <a:buChar char="Ø"/>
            </a:pPr>
            <a:r>
              <a:rPr lang="en-US"/>
              <a:t>Seek help when you need it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7C6E9A9-13DA-412B-BD54-0CDB3633AB73}" type="slidenum">
              <a:rPr lang="en-US"/>
              <a:pPr/>
              <a:t>74</a:t>
            </a:fld>
            <a:endParaRPr lang="en-US"/>
          </a:p>
        </p:txBody>
      </p:sp>
      <p:sp>
        <p:nvSpPr>
          <p:cNvPr id="168962" name="Rectangle 2"/>
          <p:cNvSpPr>
            <a:spLocks noGrp="1" noChangeArrowheads="1"/>
          </p:cNvSpPr>
          <p:nvPr>
            <p:ph type="title"/>
          </p:nvPr>
        </p:nvSpPr>
        <p:spPr>
          <a:xfrm>
            <a:off x="457200" y="533400"/>
            <a:ext cx="8229600" cy="990600"/>
          </a:xfrm>
        </p:spPr>
        <p:txBody>
          <a:bodyPr/>
          <a:lstStyle/>
          <a:p>
            <a:r>
              <a:rPr lang="en-US"/>
              <a:t>More primary prevention tips…</a:t>
            </a:r>
          </a:p>
        </p:txBody>
      </p:sp>
      <p:sp>
        <p:nvSpPr>
          <p:cNvPr id="168963" name="Rectangle 3"/>
          <p:cNvSpPr>
            <a:spLocks noGrp="1" noChangeArrowheads="1"/>
          </p:cNvSpPr>
          <p:nvPr>
            <p:ph type="body" idx="1"/>
          </p:nvPr>
        </p:nvSpPr>
        <p:spPr>
          <a:xfrm>
            <a:off x="457200" y="1600200"/>
            <a:ext cx="8229600" cy="4724400"/>
          </a:xfrm>
        </p:spPr>
        <p:txBody>
          <a:bodyPr/>
          <a:lstStyle/>
          <a:p>
            <a:pPr>
              <a:lnSpc>
                <a:spcPct val="80000"/>
              </a:lnSpc>
              <a:buFont typeface="Wingdings" pitchFamily="2" charset="2"/>
              <a:buChar char="Ø"/>
            </a:pPr>
            <a:r>
              <a:rPr lang="en-US" sz="2000" dirty="0"/>
              <a:t>Background screening/reference checks/thorough interviews of prospective caregivers</a:t>
            </a:r>
            <a:br>
              <a:rPr lang="en-US" sz="2000" dirty="0"/>
            </a:br>
            <a:endParaRPr lang="en-US" sz="2000" dirty="0"/>
          </a:p>
          <a:p>
            <a:pPr>
              <a:lnSpc>
                <a:spcPct val="80000"/>
              </a:lnSpc>
              <a:buFont typeface="Wingdings" pitchFamily="2" charset="2"/>
              <a:buChar char="Ø"/>
            </a:pPr>
            <a:r>
              <a:rPr lang="en-US" sz="2000" dirty="0"/>
              <a:t>Growing of social circles</a:t>
            </a:r>
            <a:br>
              <a:rPr lang="en-US" sz="2000" dirty="0"/>
            </a:br>
            <a:endParaRPr lang="en-US" sz="2000" dirty="0"/>
          </a:p>
          <a:p>
            <a:pPr>
              <a:lnSpc>
                <a:spcPct val="80000"/>
              </a:lnSpc>
              <a:buFont typeface="Wingdings" pitchFamily="2" charset="2"/>
              <a:buChar char="Ø"/>
            </a:pPr>
            <a:r>
              <a:rPr lang="en-US" sz="2000" dirty="0"/>
              <a:t>Respite for caregivers</a:t>
            </a:r>
            <a:br>
              <a:rPr lang="en-US" sz="2000" dirty="0"/>
            </a:br>
            <a:endParaRPr lang="en-US" sz="2000" dirty="0"/>
          </a:p>
          <a:p>
            <a:pPr>
              <a:lnSpc>
                <a:spcPct val="80000"/>
              </a:lnSpc>
              <a:buFont typeface="Wingdings" pitchFamily="2" charset="2"/>
              <a:buChar char="Ø"/>
            </a:pPr>
            <a:r>
              <a:rPr lang="en-US" sz="2000" dirty="0"/>
              <a:t>Training for caregivers</a:t>
            </a:r>
            <a:br>
              <a:rPr lang="en-US" sz="2000" dirty="0"/>
            </a:br>
            <a:endParaRPr lang="en-US" sz="2000" dirty="0"/>
          </a:p>
          <a:p>
            <a:pPr>
              <a:lnSpc>
                <a:spcPct val="80000"/>
              </a:lnSpc>
              <a:buFont typeface="Wingdings" pitchFamily="2" charset="2"/>
              <a:buChar char="Ø"/>
            </a:pPr>
            <a:r>
              <a:rPr lang="en-US" sz="2000" dirty="0"/>
              <a:t>Education of caregivers on the sexual misconduct law and other laws regarding abuse, neglect, and exploitation.</a:t>
            </a:r>
            <a:br>
              <a:rPr lang="en-US" sz="2000" dirty="0"/>
            </a:br>
            <a:endParaRPr lang="en-US" sz="2000" dirty="0"/>
          </a:p>
          <a:p>
            <a:pPr>
              <a:lnSpc>
                <a:spcPct val="80000"/>
              </a:lnSpc>
              <a:buFont typeface="Wingdings" pitchFamily="2" charset="2"/>
              <a:buChar char="Ø"/>
            </a:pPr>
            <a:r>
              <a:rPr lang="en-US" sz="2000" dirty="0"/>
              <a:t>Becoming familiar with the policies of service providers (including schools) on such issues as restraint, seclusion, and other behavioral interventions</a:t>
            </a:r>
            <a:r>
              <a:rPr lang="en-US" sz="1800" dirty="0"/>
              <a:t> </a:t>
            </a:r>
          </a:p>
          <a:p>
            <a:pPr>
              <a:lnSpc>
                <a:spcPct val="80000"/>
              </a:lnSpc>
              <a:buFont typeface="Wingdings" pitchFamily="2" charset="2"/>
              <a:buChar char="Ø"/>
            </a:pPr>
            <a:endParaRPr lang="en-US" sz="1800" dirty="0"/>
          </a:p>
          <a:p>
            <a:pPr>
              <a:lnSpc>
                <a:spcPct val="80000"/>
              </a:lnSpc>
            </a:pPr>
            <a:endParaRPr lang="en-US" sz="1800" dirty="0"/>
          </a:p>
          <a:p>
            <a:pPr>
              <a:lnSpc>
                <a:spcPct val="80000"/>
              </a:lnSpc>
            </a:pPr>
            <a:endParaRPr lang="en-US" sz="1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405B523-4851-4C35-8297-1BD1EB08B945}" type="slidenum">
              <a:rPr lang="en-US"/>
              <a:pPr/>
              <a:t>75</a:t>
            </a:fld>
            <a:endParaRPr lang="en-US"/>
          </a:p>
        </p:txBody>
      </p:sp>
      <p:sp>
        <p:nvSpPr>
          <p:cNvPr id="167938" name="Rectangle 2"/>
          <p:cNvSpPr>
            <a:spLocks noGrp="1" noChangeArrowheads="1"/>
          </p:cNvSpPr>
          <p:nvPr>
            <p:ph type="title"/>
          </p:nvPr>
        </p:nvSpPr>
        <p:spPr>
          <a:xfrm>
            <a:off x="457200" y="685800"/>
            <a:ext cx="8229600" cy="685800"/>
          </a:xfrm>
        </p:spPr>
        <p:txBody>
          <a:bodyPr/>
          <a:lstStyle/>
          <a:p>
            <a:pPr algn="ctr"/>
            <a:r>
              <a:rPr lang="en-US" sz="4000"/>
              <a:t/>
            </a:r>
            <a:br>
              <a:rPr lang="en-US" sz="4000"/>
            </a:br>
            <a:r>
              <a:rPr lang="en-US" sz="4000"/>
              <a:t>Secondary Prevention Efforts</a:t>
            </a:r>
            <a:br>
              <a:rPr lang="en-US" sz="4000"/>
            </a:br>
            <a:endParaRPr lang="en-US" sz="4000"/>
          </a:p>
        </p:txBody>
      </p:sp>
      <p:sp>
        <p:nvSpPr>
          <p:cNvPr id="167939" name="Rectangle 3"/>
          <p:cNvSpPr>
            <a:spLocks noGrp="1" noChangeArrowheads="1"/>
          </p:cNvSpPr>
          <p:nvPr>
            <p:ph type="body" idx="1"/>
          </p:nvPr>
        </p:nvSpPr>
        <p:spPr>
          <a:xfrm>
            <a:off x="381000" y="1752600"/>
            <a:ext cx="8229600" cy="4678363"/>
          </a:xfrm>
        </p:spPr>
        <p:txBody>
          <a:bodyPr/>
          <a:lstStyle/>
          <a:p>
            <a:pPr>
              <a:buFont typeface="Wingdings" pitchFamily="2" charset="2"/>
              <a:buChar char="Ø"/>
            </a:pPr>
            <a:r>
              <a:rPr lang="en-US"/>
              <a:t>Education of caregivers in recognizing and reporting the signs and symptoms of abuse, neglect, and exploitation.</a:t>
            </a:r>
          </a:p>
          <a:p>
            <a:pPr>
              <a:buFont typeface="Wingdings" pitchFamily="2" charset="2"/>
              <a:buChar char="Ø"/>
            </a:pPr>
            <a:r>
              <a:rPr lang="en-US"/>
              <a:t>Unannounced visits at different times of day.</a:t>
            </a:r>
          </a:p>
          <a:p>
            <a:pPr>
              <a:buFont typeface="Wingdings" pitchFamily="2" charset="2"/>
              <a:buChar char="Ø"/>
            </a:pPr>
            <a:r>
              <a:rPr lang="en-US"/>
              <a:t>Full cooperation with police and DCF investigators.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C23548C-F2A1-49BA-83E1-5FBE080A5BA4}" type="slidenum">
              <a:rPr lang="en-US"/>
              <a:pPr/>
              <a:t>76</a:t>
            </a:fld>
            <a:endParaRPr lang="en-US"/>
          </a:p>
        </p:txBody>
      </p:sp>
      <p:sp>
        <p:nvSpPr>
          <p:cNvPr id="169986" name="Rectangle 2"/>
          <p:cNvSpPr>
            <a:spLocks noGrp="1" noChangeArrowheads="1"/>
          </p:cNvSpPr>
          <p:nvPr>
            <p:ph type="title"/>
          </p:nvPr>
        </p:nvSpPr>
        <p:spPr>
          <a:xfrm>
            <a:off x="457200" y="685800"/>
            <a:ext cx="8229600" cy="914400"/>
          </a:xfrm>
        </p:spPr>
        <p:txBody>
          <a:bodyPr/>
          <a:lstStyle/>
          <a:p>
            <a:r>
              <a:rPr lang="en-US" sz="4000"/>
              <a:t>More secondary prevention tips…</a:t>
            </a:r>
          </a:p>
        </p:txBody>
      </p:sp>
      <p:sp>
        <p:nvSpPr>
          <p:cNvPr id="169987" name="Rectangle 3"/>
          <p:cNvSpPr>
            <a:spLocks noGrp="1" noChangeArrowheads="1"/>
          </p:cNvSpPr>
          <p:nvPr>
            <p:ph type="body" idx="1"/>
          </p:nvPr>
        </p:nvSpPr>
        <p:spPr>
          <a:xfrm>
            <a:off x="457200" y="1828800"/>
            <a:ext cx="8229600" cy="3687763"/>
          </a:xfrm>
        </p:spPr>
        <p:txBody>
          <a:bodyPr/>
          <a:lstStyle/>
          <a:p>
            <a:pPr>
              <a:lnSpc>
                <a:spcPct val="80000"/>
              </a:lnSpc>
              <a:buFont typeface="Wingdings" pitchFamily="2" charset="2"/>
              <a:buChar char="Ø"/>
            </a:pPr>
            <a:r>
              <a:rPr lang="en-US"/>
              <a:t>Modification of communication devices so that abuse, neglect, and exploitation can be easily and quickly reported.</a:t>
            </a:r>
            <a:br>
              <a:rPr lang="en-US"/>
            </a:br>
            <a:r>
              <a:rPr lang="en-US"/>
              <a:t>  </a:t>
            </a:r>
          </a:p>
          <a:p>
            <a:pPr>
              <a:lnSpc>
                <a:spcPct val="80000"/>
              </a:lnSpc>
              <a:buFont typeface="Wingdings" pitchFamily="2" charset="2"/>
              <a:buChar char="Ø"/>
            </a:pPr>
            <a:r>
              <a:rPr lang="en-US"/>
              <a:t>Expansion of social circles so that more individuals would be involved in the person’s life and would therefore be able to identify and report suspected cases of abuse, neglect, and exploitation. </a:t>
            </a:r>
          </a:p>
          <a:p>
            <a:pPr>
              <a:lnSpc>
                <a:spcPct val="80000"/>
              </a:lnSpc>
            </a:pP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2867EA7-CA8F-4A50-B6A4-A864B0DC8D47}" type="slidenum">
              <a:rPr lang="en-US"/>
              <a:pPr/>
              <a:t>77</a:t>
            </a:fld>
            <a:endParaRPr lang="en-US"/>
          </a:p>
        </p:txBody>
      </p:sp>
      <p:sp>
        <p:nvSpPr>
          <p:cNvPr id="243714" name="Rectangle 2"/>
          <p:cNvSpPr>
            <a:spLocks noGrp="1" noChangeArrowheads="1"/>
          </p:cNvSpPr>
          <p:nvPr>
            <p:ph type="ctrTitle"/>
          </p:nvPr>
        </p:nvSpPr>
        <p:spPr>
          <a:xfrm>
            <a:off x="609600" y="685800"/>
            <a:ext cx="7772400" cy="1905000"/>
          </a:xfrm>
        </p:spPr>
        <p:txBody>
          <a:bodyPr/>
          <a:lstStyle/>
          <a:p>
            <a:pPr algn="ctr"/>
            <a:r>
              <a:rPr lang="en-US" sz="5400" b="1" dirty="0"/>
              <a:t>The Zero Tolerance Initiative</a:t>
            </a:r>
            <a:endParaRPr lang="en-US" b="1" dirty="0"/>
          </a:p>
        </p:txBody>
      </p:sp>
      <p:sp>
        <p:nvSpPr>
          <p:cNvPr id="243715" name="Rectangle 3"/>
          <p:cNvSpPr>
            <a:spLocks noGrp="1" noChangeArrowheads="1"/>
          </p:cNvSpPr>
          <p:nvPr>
            <p:ph type="subTitle" idx="1"/>
          </p:nvPr>
        </p:nvSpPr>
        <p:spPr>
          <a:xfrm>
            <a:off x="838200" y="2819400"/>
            <a:ext cx="7391400" cy="2667000"/>
          </a:xfrm>
        </p:spPr>
        <p:txBody>
          <a:bodyPr/>
          <a:lstStyle/>
          <a:p>
            <a:r>
              <a:rPr lang="en-US"/>
              <a:t>An ongoing effort by the Agency for Persons with Disabilities to address and prevent abuse, neglect, and exploitation committed against Floridians with developmental disabilities</a:t>
            </a: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11FF4CA-9257-4235-9DBC-07006ABEA540}" type="slidenum">
              <a:rPr lang="en-US"/>
              <a:pPr/>
              <a:t>78</a:t>
            </a:fld>
            <a:endParaRPr lang="en-US"/>
          </a:p>
        </p:txBody>
      </p:sp>
      <p:grpSp>
        <p:nvGrpSpPr>
          <p:cNvPr id="2" name="SmartArt Placeholder 259078"/>
          <p:cNvGrpSpPr>
            <a:grpSpLocks/>
          </p:cNvGrpSpPr>
          <p:nvPr/>
        </p:nvGrpSpPr>
        <p:grpSpPr bwMode="auto">
          <a:xfrm>
            <a:off x="228600" y="1066800"/>
            <a:ext cx="8686800" cy="5043488"/>
            <a:chOff x="288" y="1545"/>
            <a:chExt cx="3888" cy="721"/>
          </a:xfrm>
        </p:grpSpPr>
        <p:cxnSp>
          <p:nvCxnSpPr>
            <p:cNvPr id="259088" name="_s259088"/>
            <p:cNvCxnSpPr>
              <a:cxnSpLocks noChangeShapeType="1"/>
              <a:stCxn id="8" idx="0"/>
              <a:endCxn id="3" idx="2"/>
            </p:cNvCxnSpPr>
            <p:nvPr/>
          </p:nvCxnSpPr>
          <p:spPr bwMode="auto">
            <a:xfrm rot="5400000" flipH="1">
              <a:off x="2915" y="1150"/>
              <a:ext cx="145" cy="1512"/>
            </a:xfrm>
            <a:prstGeom prst="bentConnector3">
              <a:avLst>
                <a:gd name="adj1" fmla="val 1126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59086" name="_s259086"/>
            <p:cNvCxnSpPr>
              <a:cxnSpLocks noChangeShapeType="1"/>
              <a:stCxn id="7" idx="0"/>
              <a:endCxn id="3" idx="2"/>
            </p:cNvCxnSpPr>
            <p:nvPr/>
          </p:nvCxnSpPr>
          <p:spPr bwMode="auto">
            <a:xfrm rot="5400000" flipH="1">
              <a:off x="2411" y="1654"/>
              <a:ext cx="145" cy="504"/>
            </a:xfrm>
            <a:prstGeom prst="bentConnector3">
              <a:avLst>
                <a:gd name="adj1" fmla="val 1126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59085" name="_s259085"/>
            <p:cNvCxnSpPr>
              <a:cxnSpLocks noChangeShapeType="1"/>
              <a:stCxn id="6" idx="0"/>
              <a:endCxn id="3" idx="2"/>
            </p:cNvCxnSpPr>
            <p:nvPr/>
          </p:nvCxnSpPr>
          <p:spPr bwMode="auto">
            <a:xfrm rot="16200000">
              <a:off x="1907" y="1654"/>
              <a:ext cx="145" cy="504"/>
            </a:xfrm>
            <a:prstGeom prst="bentConnector3">
              <a:avLst>
                <a:gd name="adj1" fmla="val 1126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59084" name="_s259084"/>
            <p:cNvCxnSpPr>
              <a:cxnSpLocks noChangeShapeType="1"/>
              <a:stCxn id="5" idx="0"/>
              <a:endCxn id="3" idx="2"/>
            </p:cNvCxnSpPr>
            <p:nvPr/>
          </p:nvCxnSpPr>
          <p:spPr bwMode="auto">
            <a:xfrm rot="16200000">
              <a:off x="1403" y="1150"/>
              <a:ext cx="145" cy="1512"/>
            </a:xfrm>
            <a:prstGeom prst="bentConnector3">
              <a:avLst>
                <a:gd name="adj1" fmla="val 1126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259080"/>
            <p:cNvSpPr>
              <a:spLocks noChangeArrowheads="1"/>
            </p:cNvSpPr>
            <p:nvPr/>
          </p:nvSpPr>
          <p:spPr bwMode="auto">
            <a:xfrm>
              <a:off x="1800" y="1545"/>
              <a:ext cx="864" cy="288"/>
            </a:xfrm>
            <a:prstGeom prst="roundRect">
              <a:avLst>
                <a:gd name="adj" fmla="val 16667"/>
              </a:avLst>
            </a:prstGeom>
            <a:solidFill>
              <a:srgbClr val="000080"/>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The Agency’s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Zero Tolerance Initiative</a:t>
              </a:r>
            </a:p>
          </p:txBody>
        </p:sp>
        <p:sp>
          <p:nvSpPr>
            <p:cNvPr id="5" name="_s259081"/>
            <p:cNvSpPr>
              <a:spLocks noChangeArrowheads="1"/>
            </p:cNvSpPr>
            <p:nvPr/>
          </p:nvSpPr>
          <p:spPr bwMode="auto">
            <a:xfrm>
              <a:off x="288" y="1978"/>
              <a:ext cx="864" cy="288"/>
            </a:xfrm>
            <a:prstGeom prst="roundRect">
              <a:avLst>
                <a:gd name="adj" fmla="val 16667"/>
              </a:avLst>
            </a:prstGeom>
            <a:solidFill>
              <a:srgbClr val="000080"/>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Training</a:t>
              </a:r>
              <a:r>
                <a:rPr kumimoji="0" lang="en-US"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bg1"/>
                  </a:solidFill>
                  <a:effectLst/>
                  <a:latin typeface="Arial" charset="0"/>
                  <a:cs typeface="Arial" charset="0"/>
                </a:rPr>
                <a:t>and Education</a:t>
              </a:r>
            </a:p>
          </p:txBody>
        </p:sp>
        <p:sp>
          <p:nvSpPr>
            <p:cNvPr id="6" name="_s259082"/>
            <p:cNvSpPr>
              <a:spLocks noChangeArrowheads="1"/>
            </p:cNvSpPr>
            <p:nvPr/>
          </p:nvSpPr>
          <p:spPr bwMode="auto">
            <a:xfrm>
              <a:off x="1296" y="1978"/>
              <a:ext cx="864" cy="288"/>
            </a:xfrm>
            <a:prstGeom prst="roundRect">
              <a:avLst>
                <a:gd name="adj" fmla="val 16667"/>
              </a:avLst>
            </a:prstGeom>
            <a:solidFill>
              <a:srgbClr val="000080"/>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Monitoring and Quality Improvement</a:t>
              </a:r>
            </a:p>
          </p:txBody>
        </p:sp>
        <p:sp>
          <p:nvSpPr>
            <p:cNvPr id="7" name="_s259083"/>
            <p:cNvSpPr>
              <a:spLocks noChangeArrowheads="1"/>
            </p:cNvSpPr>
            <p:nvPr/>
          </p:nvSpPr>
          <p:spPr bwMode="auto">
            <a:xfrm>
              <a:off x="2304" y="1978"/>
              <a:ext cx="864" cy="288"/>
            </a:xfrm>
            <a:prstGeom prst="roundRect">
              <a:avLst>
                <a:gd name="adj" fmla="val 16667"/>
              </a:avLst>
            </a:prstGeom>
            <a:solidFill>
              <a:srgbClr val="000080"/>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Proposed Rule and Statutory Changes</a:t>
              </a:r>
            </a:p>
          </p:txBody>
        </p:sp>
        <p:sp>
          <p:nvSpPr>
            <p:cNvPr id="8" name="_s259087"/>
            <p:cNvSpPr>
              <a:spLocks noChangeArrowheads="1"/>
            </p:cNvSpPr>
            <p:nvPr/>
          </p:nvSpPr>
          <p:spPr bwMode="auto">
            <a:xfrm>
              <a:off x="3312" y="1978"/>
              <a:ext cx="864" cy="288"/>
            </a:xfrm>
            <a:prstGeom prst="roundRect">
              <a:avLst>
                <a:gd name="adj" fmla="val 16667"/>
              </a:avLst>
            </a:prstGeom>
            <a:solidFill>
              <a:srgbClr val="000080"/>
            </a:solidFill>
            <a:ln w="9525">
              <a:solidFill>
                <a:schemeClr val="bg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Public Awareness Activities</a:t>
              </a: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A9FA445-B9FC-47FF-80AC-EEC856D13B54}" type="slidenum">
              <a:rPr lang="en-US"/>
              <a:pPr/>
              <a:t>79</a:t>
            </a:fld>
            <a:endParaRPr lang="en-US"/>
          </a:p>
        </p:txBody>
      </p:sp>
      <p:sp>
        <p:nvSpPr>
          <p:cNvPr id="247810" name="Rectangle 2"/>
          <p:cNvSpPr>
            <a:spLocks noGrp="1" noChangeArrowheads="1"/>
          </p:cNvSpPr>
          <p:nvPr>
            <p:ph type="ctrTitle"/>
          </p:nvPr>
        </p:nvSpPr>
        <p:spPr>
          <a:xfrm>
            <a:off x="609600" y="1143000"/>
            <a:ext cx="7772400" cy="1143000"/>
          </a:xfrm>
        </p:spPr>
        <p:txBody>
          <a:bodyPr/>
          <a:lstStyle/>
          <a:p>
            <a:r>
              <a:rPr lang="en-US" b="1"/>
              <a:t>For more information...</a:t>
            </a:r>
          </a:p>
        </p:txBody>
      </p:sp>
      <p:sp>
        <p:nvSpPr>
          <p:cNvPr id="247811" name="Rectangle 3"/>
          <p:cNvSpPr>
            <a:spLocks noGrp="1" noChangeArrowheads="1"/>
          </p:cNvSpPr>
          <p:nvPr>
            <p:ph type="subTitle" idx="1"/>
          </p:nvPr>
        </p:nvSpPr>
        <p:spPr>
          <a:xfrm>
            <a:off x="381000" y="2590800"/>
            <a:ext cx="8458200" cy="3581400"/>
          </a:xfrm>
        </p:spPr>
        <p:txBody>
          <a:bodyPr/>
          <a:lstStyle/>
          <a:p>
            <a:r>
              <a:rPr lang="en-US" dirty="0"/>
              <a:t>Please visit our Zero Tolerance Website at:</a:t>
            </a:r>
          </a:p>
          <a:p>
            <a:r>
              <a:rPr lang="en-US" sz="3600" dirty="0"/>
              <a:t>http://apd.myflorida.com/zero-tolerance/</a:t>
            </a:r>
          </a:p>
          <a:p>
            <a:pPr algn="l"/>
            <a:r>
              <a:rPr lang="en-US" sz="1800" dirty="0"/>
              <a:t/>
            </a:r>
            <a:br>
              <a:rPr lang="en-US" sz="1800" dirty="0"/>
            </a:br>
            <a:r>
              <a:rPr lang="en-US" sz="2800" dirty="0"/>
              <a:t>for the complete and updated Zero Tolerance action plan, news about upcoming activities and events, </a:t>
            </a:r>
            <a:br>
              <a:rPr lang="en-US" sz="2800" dirty="0"/>
            </a:br>
            <a:r>
              <a:rPr lang="en-US" sz="2800" dirty="0"/>
              <a:t>APD-issued policy statements and additional resources. </a:t>
            </a:r>
            <a:br>
              <a:rPr lang="en-US" sz="2800" dirty="0"/>
            </a:b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B96E46C-C432-40F2-8EBC-98653811ECF2}" type="slidenum">
              <a:rPr lang="en-US"/>
              <a:pPr/>
              <a:t>8</a:t>
            </a:fld>
            <a:endParaRPr lang="en-US"/>
          </a:p>
        </p:txBody>
      </p:sp>
      <p:sp>
        <p:nvSpPr>
          <p:cNvPr id="301058" name="Rectangle 2"/>
          <p:cNvSpPr>
            <a:spLocks noGrp="1" noChangeArrowheads="1"/>
          </p:cNvSpPr>
          <p:nvPr>
            <p:ph type="title"/>
          </p:nvPr>
        </p:nvSpPr>
        <p:spPr>
          <a:xfrm>
            <a:off x="381000" y="838200"/>
            <a:ext cx="8229600" cy="1143000"/>
          </a:xfrm>
        </p:spPr>
        <p:txBody>
          <a:bodyPr/>
          <a:lstStyle/>
          <a:p>
            <a:pPr algn="ctr"/>
            <a:r>
              <a:rPr lang="en-US" sz="4000"/>
              <a:t>Examples of </a:t>
            </a:r>
            <a:br>
              <a:rPr lang="en-US" sz="4000"/>
            </a:br>
            <a:r>
              <a:rPr lang="en-US" sz="4000"/>
              <a:t>Physical Abuse in Caregiving</a:t>
            </a:r>
          </a:p>
        </p:txBody>
      </p:sp>
      <p:sp>
        <p:nvSpPr>
          <p:cNvPr id="301059" name="Rectangle 3"/>
          <p:cNvSpPr>
            <a:spLocks noGrp="1" noChangeArrowheads="1"/>
          </p:cNvSpPr>
          <p:nvPr>
            <p:ph type="body" idx="1"/>
          </p:nvPr>
        </p:nvSpPr>
        <p:spPr>
          <a:xfrm>
            <a:off x="457200" y="2286000"/>
            <a:ext cx="8229600" cy="4114800"/>
          </a:xfrm>
        </p:spPr>
        <p:txBody>
          <a:bodyPr/>
          <a:lstStyle/>
          <a:p>
            <a:pPr>
              <a:lnSpc>
                <a:spcPct val="90000"/>
              </a:lnSpc>
              <a:buFont typeface="Wingdings" pitchFamily="2" charset="2"/>
              <a:buChar char="Ø"/>
            </a:pPr>
            <a:r>
              <a:rPr lang="en-US"/>
              <a:t>Rough physical handling</a:t>
            </a:r>
          </a:p>
          <a:p>
            <a:pPr>
              <a:lnSpc>
                <a:spcPct val="90000"/>
              </a:lnSpc>
              <a:buFont typeface="Wingdings" pitchFamily="2" charset="2"/>
              <a:buChar char="Ø"/>
            </a:pPr>
            <a:r>
              <a:rPr lang="en-US"/>
              <a:t>Sudden movements of bedding</a:t>
            </a:r>
          </a:p>
          <a:p>
            <a:pPr>
              <a:lnSpc>
                <a:spcPct val="90000"/>
              </a:lnSpc>
              <a:buFont typeface="Wingdings" pitchFamily="2" charset="2"/>
              <a:buChar char="Ø"/>
            </a:pPr>
            <a:r>
              <a:rPr lang="en-US"/>
              <a:t>Pushing and pulling</a:t>
            </a:r>
          </a:p>
          <a:p>
            <a:pPr>
              <a:lnSpc>
                <a:spcPct val="90000"/>
              </a:lnSpc>
              <a:buFont typeface="Wingdings" pitchFamily="2" charset="2"/>
              <a:buChar char="Ø"/>
            </a:pPr>
            <a:r>
              <a:rPr lang="en-US"/>
              <a:t>Over-medication</a:t>
            </a:r>
          </a:p>
          <a:p>
            <a:pPr>
              <a:lnSpc>
                <a:spcPct val="90000"/>
              </a:lnSpc>
              <a:buFont typeface="Wingdings" pitchFamily="2" charset="2"/>
              <a:buChar char="Ø"/>
            </a:pPr>
            <a:r>
              <a:rPr lang="en-US"/>
              <a:t>Unnecessary or excessive use of restraints</a:t>
            </a:r>
          </a:p>
          <a:p>
            <a:pPr>
              <a:lnSpc>
                <a:spcPct val="90000"/>
              </a:lnSpc>
              <a:buFont typeface="Wingdings" pitchFamily="2" charset="2"/>
              <a:buChar char="Ø"/>
            </a:pPr>
            <a:r>
              <a:rPr lang="en-US"/>
              <a:t>Bathing in water that is too hot or too cold</a:t>
            </a:r>
          </a:p>
          <a:p>
            <a:pPr>
              <a:lnSpc>
                <a:spcPct val="90000"/>
              </a:lnSpc>
              <a:buFontTx/>
              <a:buNone/>
            </a:pPr>
            <a:endParaRPr lang="en-US"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8DFDBA9-47D6-4137-A678-F4E49A7CD8FF}" type="slidenum">
              <a:rPr lang="en-US"/>
              <a:pPr/>
              <a:t>80</a:t>
            </a:fld>
            <a:endParaRPr lang="en-US"/>
          </a:p>
        </p:txBody>
      </p:sp>
      <p:sp>
        <p:nvSpPr>
          <p:cNvPr id="186371" name="Rectangle 3"/>
          <p:cNvSpPr>
            <a:spLocks noGrp="1" noChangeArrowheads="1"/>
          </p:cNvSpPr>
          <p:nvPr>
            <p:ph type="body" idx="1"/>
          </p:nvPr>
        </p:nvSpPr>
        <p:spPr>
          <a:xfrm>
            <a:off x="457200" y="1066800"/>
            <a:ext cx="8458200" cy="5791200"/>
          </a:xfrm>
        </p:spPr>
        <p:txBody>
          <a:bodyPr/>
          <a:lstStyle/>
          <a:p>
            <a:pPr>
              <a:buFontTx/>
              <a:buNone/>
            </a:pPr>
            <a:endParaRPr lang="en-US" sz="2400" dirty="0"/>
          </a:p>
          <a:p>
            <a:pPr>
              <a:buFontTx/>
              <a:buNone/>
            </a:pPr>
            <a:r>
              <a:rPr lang="en-US" sz="2400" dirty="0"/>
              <a:t>    </a:t>
            </a:r>
            <a:r>
              <a:rPr lang="en-US" dirty="0">
                <a:solidFill>
                  <a:srgbClr val="0000FF"/>
                </a:solidFill>
              </a:rPr>
              <a:t>For additional information or questions concerning the Agency’s Zero Tolerance Initiative, please feel free to contact me at:</a:t>
            </a:r>
          </a:p>
          <a:p>
            <a:pPr>
              <a:buFontTx/>
              <a:buNone/>
            </a:pPr>
            <a:endParaRPr lang="en-US" dirty="0">
              <a:solidFill>
                <a:srgbClr val="0000FF"/>
              </a:solidFill>
            </a:endParaRPr>
          </a:p>
          <a:p>
            <a:pPr>
              <a:buFontTx/>
              <a:buNone/>
            </a:pPr>
            <a:r>
              <a:rPr lang="en-US" sz="2400" dirty="0">
                <a:solidFill>
                  <a:srgbClr val="0000FF"/>
                </a:solidFill>
              </a:rPr>
              <a:t>	</a:t>
            </a:r>
            <a:r>
              <a:rPr lang="en-US" sz="4800" dirty="0" smtClean="0">
                <a:solidFill>
                  <a:srgbClr val="0000FF"/>
                </a:solidFill>
              </a:rPr>
              <a:t>tom.rice@apdcares.org</a:t>
            </a:r>
            <a:endParaRPr lang="en-US" sz="4800" dirty="0">
              <a:solidFill>
                <a:srgbClr val="0000FF"/>
              </a:solidFill>
            </a:endParaRPr>
          </a:p>
          <a:p>
            <a:pPr>
              <a:buFontTx/>
              <a:buNone/>
            </a:pPr>
            <a:r>
              <a:rPr lang="en-US" sz="4800" dirty="0">
                <a:solidFill>
                  <a:srgbClr val="0000FF"/>
                </a:solidFill>
              </a:rPr>
              <a:t>	or (850) 414-7649</a:t>
            </a:r>
          </a:p>
          <a:p>
            <a:pPr>
              <a:buFontTx/>
              <a:buNone/>
            </a:pPr>
            <a:endParaRPr lang="en-US" sz="4800" dirty="0">
              <a:solidFill>
                <a:srgbClr val="0000FF"/>
              </a:solidFill>
            </a:endParaRPr>
          </a:p>
          <a:p>
            <a:pPr>
              <a:buFontTx/>
              <a:buNone/>
            </a:pPr>
            <a:r>
              <a:rPr lang="en-US" sz="2400" dirty="0"/>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3B2F89-4448-42CE-B4DD-893DD9F57F65}" type="slidenum">
              <a:rPr lang="en-US"/>
              <a:pPr/>
              <a:t>81</a:t>
            </a:fld>
            <a:endParaRPr lang="en-US"/>
          </a:p>
        </p:txBody>
      </p:sp>
      <p:sp>
        <p:nvSpPr>
          <p:cNvPr id="80898" name="Rectangle 2"/>
          <p:cNvSpPr>
            <a:spLocks noGrp="1" noChangeArrowheads="1"/>
          </p:cNvSpPr>
          <p:nvPr>
            <p:ph type="title"/>
          </p:nvPr>
        </p:nvSpPr>
        <p:spPr>
          <a:xfrm>
            <a:off x="754063" y="679450"/>
            <a:ext cx="8080375" cy="762000"/>
          </a:xfrm>
        </p:spPr>
        <p:txBody>
          <a:bodyPr/>
          <a:lstStyle/>
          <a:p>
            <a:r>
              <a:rPr lang="en-US"/>
              <a:t>In conclusion...</a:t>
            </a:r>
          </a:p>
        </p:txBody>
      </p:sp>
      <p:sp>
        <p:nvSpPr>
          <p:cNvPr id="80899" name="WordArt 3"/>
          <p:cNvSpPr>
            <a:spLocks noChangeArrowheads="1" noChangeShapeType="1" noTextEdit="1"/>
          </p:cNvSpPr>
          <p:nvPr/>
        </p:nvSpPr>
        <p:spPr bwMode="auto">
          <a:xfrm>
            <a:off x="1309688" y="2109788"/>
            <a:ext cx="6237287" cy="3192462"/>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000099"/>
              </a:extrusionClr>
            </a:sp3d>
          </a:bodyPr>
          <a:lstStyle/>
          <a:p>
            <a:pPr algn="ctr"/>
            <a:r>
              <a:rPr lang="en-US" sz="3600" kern="10">
                <a:ln w="9525">
                  <a:round/>
                  <a:headEnd/>
                  <a:tailEnd/>
                </a:ln>
                <a:gradFill rotWithShape="0">
                  <a:gsLst>
                    <a:gs pos="0">
                      <a:schemeClr val="bg2"/>
                    </a:gs>
                    <a:gs pos="100000">
                      <a:srgbClr val="003399"/>
                    </a:gs>
                  </a:gsLst>
                  <a:lin ang="5400000" scaled="1"/>
                </a:gradFill>
                <a:latin typeface="Impact"/>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1000" fill="hold"/>
                                        <p:tgtEl>
                                          <p:spTgt spid="80899"/>
                                        </p:tgtEl>
                                        <p:attrNameLst>
                                          <p:attrName>ppt_w</p:attrName>
                                        </p:attrNameLst>
                                      </p:cBhvr>
                                      <p:tavLst>
                                        <p:tav tm="0">
                                          <p:val>
                                            <p:fltVal val="0"/>
                                          </p:val>
                                        </p:tav>
                                        <p:tav tm="100000">
                                          <p:val>
                                            <p:strVal val="#ppt_w"/>
                                          </p:val>
                                        </p:tav>
                                      </p:tavLst>
                                    </p:anim>
                                    <p:anim calcmode="lin" valueType="num">
                                      <p:cBhvr>
                                        <p:cTn id="8" dur="1000" fill="hold"/>
                                        <p:tgtEl>
                                          <p:spTgt spid="80899"/>
                                        </p:tgtEl>
                                        <p:attrNameLst>
                                          <p:attrName>ppt_h</p:attrName>
                                        </p:attrNameLst>
                                      </p:cBhvr>
                                      <p:tavLst>
                                        <p:tav tm="0">
                                          <p:val>
                                            <p:fltVal val="0"/>
                                          </p:val>
                                        </p:tav>
                                        <p:tav tm="100000">
                                          <p:val>
                                            <p:strVal val="#ppt_h"/>
                                          </p:val>
                                        </p:tav>
                                      </p:tavLst>
                                    </p:anim>
                                    <p:anim calcmode="lin" valueType="num">
                                      <p:cBhvr>
                                        <p:cTn id="9" dur="1000" fill="hold"/>
                                        <p:tgtEl>
                                          <p:spTgt spid="808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8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81B03EA-F1EF-4467-977B-5F1CF05AE578}" type="slidenum">
              <a:rPr lang="en-US"/>
              <a:pPr/>
              <a:t>9</a:t>
            </a:fld>
            <a:endParaRPr lang="en-US"/>
          </a:p>
        </p:txBody>
      </p:sp>
      <p:sp>
        <p:nvSpPr>
          <p:cNvPr id="300034" name="Rectangle 2"/>
          <p:cNvSpPr>
            <a:spLocks noGrp="1" noChangeArrowheads="1"/>
          </p:cNvSpPr>
          <p:nvPr>
            <p:ph type="title"/>
          </p:nvPr>
        </p:nvSpPr>
        <p:spPr>
          <a:xfrm>
            <a:off x="457200" y="914400"/>
            <a:ext cx="8229600" cy="1143000"/>
          </a:xfrm>
        </p:spPr>
        <p:txBody>
          <a:bodyPr/>
          <a:lstStyle/>
          <a:p>
            <a:pPr algn="ctr"/>
            <a:r>
              <a:rPr lang="en-US" sz="4000"/>
              <a:t>Examples of Emotional Abuse </a:t>
            </a:r>
            <a:br>
              <a:rPr lang="en-US" sz="4000"/>
            </a:br>
            <a:endParaRPr lang="en-US" sz="4000"/>
          </a:p>
        </p:txBody>
      </p:sp>
      <p:sp>
        <p:nvSpPr>
          <p:cNvPr id="300035" name="Rectangle 3"/>
          <p:cNvSpPr>
            <a:spLocks noGrp="1" noChangeArrowheads="1"/>
          </p:cNvSpPr>
          <p:nvPr>
            <p:ph type="body" idx="1"/>
          </p:nvPr>
        </p:nvSpPr>
        <p:spPr>
          <a:xfrm>
            <a:off x="457200" y="1676400"/>
            <a:ext cx="8229600" cy="4724400"/>
          </a:xfrm>
        </p:spPr>
        <p:txBody>
          <a:bodyPr/>
          <a:lstStyle/>
          <a:p>
            <a:pPr>
              <a:lnSpc>
                <a:spcPct val="80000"/>
              </a:lnSpc>
              <a:buFont typeface="Wingdings" pitchFamily="2" charset="2"/>
              <a:buChar char="Ø"/>
            </a:pPr>
            <a:r>
              <a:rPr lang="en-US" sz="2800"/>
              <a:t>Exposure to domestic violence</a:t>
            </a:r>
          </a:p>
          <a:p>
            <a:pPr>
              <a:lnSpc>
                <a:spcPct val="80000"/>
              </a:lnSpc>
              <a:buFont typeface="Wingdings" pitchFamily="2" charset="2"/>
              <a:buChar char="Ø"/>
            </a:pPr>
            <a:r>
              <a:rPr lang="en-US" sz="2800"/>
              <a:t>Insults and harassment</a:t>
            </a:r>
          </a:p>
          <a:p>
            <a:pPr>
              <a:lnSpc>
                <a:spcPct val="80000"/>
              </a:lnSpc>
              <a:buFont typeface="Wingdings" pitchFamily="2" charset="2"/>
              <a:buChar char="Ø"/>
            </a:pPr>
            <a:r>
              <a:rPr lang="en-US" sz="2800"/>
              <a:t>Denial of conditions necessary for physical and emotional well-being</a:t>
            </a:r>
          </a:p>
          <a:p>
            <a:pPr>
              <a:lnSpc>
                <a:spcPct val="80000"/>
              </a:lnSpc>
              <a:buFont typeface="Wingdings" pitchFamily="2" charset="2"/>
              <a:buChar char="Ø"/>
            </a:pPr>
            <a:r>
              <a:rPr lang="en-US" sz="2800"/>
              <a:t>Denial of communication</a:t>
            </a:r>
          </a:p>
          <a:p>
            <a:pPr>
              <a:lnSpc>
                <a:spcPct val="80000"/>
              </a:lnSpc>
              <a:buFont typeface="Wingdings" pitchFamily="2" charset="2"/>
              <a:buChar char="Ø"/>
            </a:pPr>
            <a:r>
              <a:rPr lang="en-US" sz="2800"/>
              <a:t>Denial of right to family life</a:t>
            </a:r>
          </a:p>
          <a:p>
            <a:pPr>
              <a:lnSpc>
                <a:spcPct val="80000"/>
              </a:lnSpc>
              <a:buFont typeface="Wingdings" pitchFamily="2" charset="2"/>
              <a:buChar char="Ø"/>
            </a:pPr>
            <a:r>
              <a:rPr lang="en-US" sz="2800"/>
              <a:t>Denial of social interaction and inclusion</a:t>
            </a:r>
          </a:p>
          <a:p>
            <a:pPr>
              <a:lnSpc>
                <a:spcPct val="80000"/>
              </a:lnSpc>
              <a:buFont typeface="Wingdings" pitchFamily="2" charset="2"/>
              <a:buChar char="Ø"/>
            </a:pPr>
            <a:r>
              <a:rPr lang="en-US" sz="2800"/>
              <a:t>Denial of economic stability</a:t>
            </a:r>
          </a:p>
          <a:p>
            <a:pPr>
              <a:lnSpc>
                <a:spcPct val="80000"/>
              </a:lnSpc>
              <a:buFont typeface="Wingdings" pitchFamily="2" charset="2"/>
              <a:buChar char="Ø"/>
            </a:pPr>
            <a:r>
              <a:rPr lang="en-US" sz="2800"/>
              <a:t>Denial of rights, needs, privileges, and opportunities</a:t>
            </a:r>
          </a:p>
          <a:p>
            <a:pPr>
              <a:lnSpc>
                <a:spcPct val="80000"/>
              </a:lnSpc>
              <a:buFont typeface="Wingdings" pitchFamily="2" charset="2"/>
              <a:buChar char="Ø"/>
            </a:pPr>
            <a:r>
              <a:rPr lang="en-US" sz="2800"/>
              <a:t>Denial of ordinary freedoms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Choosing and Living in an APD-Licensed Home</Template>
  <TotalTime>4861</TotalTime>
  <Words>3427</Words>
  <Application>Microsoft Office PowerPoint</Application>
  <PresentationFormat>On-screen Show (4:3)</PresentationFormat>
  <Paragraphs>563</Paragraphs>
  <Slides>81</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91" baseType="lpstr">
      <vt:lpstr>Arial</vt:lpstr>
      <vt:lpstr>Bookman Old Style</vt:lpstr>
      <vt:lpstr>Calibri</vt:lpstr>
      <vt:lpstr>Impact</vt:lpstr>
      <vt:lpstr>Symbol</vt:lpstr>
      <vt:lpstr>Times New Roman</vt:lpstr>
      <vt:lpstr>Wingdings</vt:lpstr>
      <vt:lpstr>Default Design</vt:lpstr>
      <vt:lpstr>Clip</vt:lpstr>
      <vt:lpstr>Microsoft Excel 97-2003 Worksheet</vt:lpstr>
      <vt:lpstr>  The Silent Epidemic: Abuse, Neglect, and Exploitation of Individuals with Developmental Disabilities  Family Café Presentation June 2016</vt:lpstr>
      <vt:lpstr>A Day in the Life…</vt:lpstr>
      <vt:lpstr>Objectives</vt:lpstr>
      <vt:lpstr>Statutory Definitions</vt:lpstr>
      <vt:lpstr>Child Abuse</vt:lpstr>
      <vt:lpstr>Adult Abuse</vt:lpstr>
      <vt:lpstr>Examples of Abuse</vt:lpstr>
      <vt:lpstr>Examples of  Physical Abuse in Caregiving</vt:lpstr>
      <vt:lpstr>Examples of Emotional Abuse  </vt:lpstr>
      <vt:lpstr>Child Neglect</vt:lpstr>
      <vt:lpstr>Neglect of an Adult</vt:lpstr>
      <vt:lpstr>Self-Neglect</vt:lpstr>
      <vt:lpstr>Examples of Neglect</vt:lpstr>
      <vt:lpstr>Examples of  Environmental Neglect</vt:lpstr>
      <vt:lpstr>Exploitation</vt:lpstr>
      <vt:lpstr>Examples of Exploitation</vt:lpstr>
      <vt:lpstr>The Sexual Misconduct Law</vt:lpstr>
      <vt:lpstr>Aggravated Abuse of an Elderly Person or Disabled Adult</vt:lpstr>
      <vt:lpstr>Incidence Studies</vt:lpstr>
      <vt:lpstr>What does the data say?</vt:lpstr>
      <vt:lpstr>Additional research…</vt:lpstr>
      <vt:lpstr>Frequency of Sexual Abuse</vt:lpstr>
      <vt:lpstr>Frequency of Exploitation</vt:lpstr>
      <vt:lpstr>PowerPoint Presentation</vt:lpstr>
      <vt:lpstr>PowerPoint Presentation</vt:lpstr>
      <vt:lpstr>PowerPoint Presentation</vt:lpstr>
      <vt:lpstr>Why are people with developmental disabilities  more likely to be victimized? </vt:lpstr>
      <vt:lpstr> Risk Factors </vt:lpstr>
      <vt:lpstr>Common Case Characteristics</vt:lpstr>
      <vt:lpstr>Where does abuse, neglect, and exploitation most often occur?</vt:lpstr>
      <vt:lpstr>Who are the Abusers?</vt:lpstr>
      <vt:lpstr>CHARACTERISTICS  OF AN ABUSER </vt:lpstr>
      <vt:lpstr>Profiles of Caregivers who Abuse,  Neglect, or Exploit</vt:lpstr>
      <vt:lpstr>Behaviors of Caregivers who may be Abusers</vt:lpstr>
      <vt:lpstr>More abusive caregiver behaviors...</vt:lpstr>
      <vt:lpstr>Abusive caregivers may also have…</vt:lpstr>
      <vt:lpstr>   WHAT ARE SOME SIGNS AND SYMPTOMS OF ABUSE, NEGLECT AND EXPLOITATION?  IF YOU HAD TO CHOOSE ONE THING THAT WOULD BE THE MOST IMPORTANT INDICATOR, WHAT WOULD IT BE? </vt:lpstr>
      <vt:lpstr>PowerPoint Presentation</vt:lpstr>
      <vt:lpstr>Physical Signs of Abuse</vt:lpstr>
      <vt:lpstr>Questionable Bruises</vt:lpstr>
      <vt:lpstr>Questionable Cuts and Scrapes</vt:lpstr>
      <vt:lpstr>Burns or Scalds</vt:lpstr>
      <vt:lpstr>Bites</vt:lpstr>
      <vt:lpstr>Ligature Marks and Welts</vt:lpstr>
      <vt:lpstr>Eye and Ear Injuries</vt:lpstr>
      <vt:lpstr>Dental and Mouth Injuries </vt:lpstr>
      <vt:lpstr>Dislocations of Joints</vt:lpstr>
      <vt:lpstr>Fractures</vt:lpstr>
      <vt:lpstr>Coma </vt:lpstr>
      <vt:lpstr>Things to consider in distinguishing abuse from accidental injuries... </vt:lpstr>
      <vt:lpstr>Physical Signs of Sexual Abuse </vt:lpstr>
      <vt:lpstr>Physical Signs of Neglect</vt:lpstr>
      <vt:lpstr>Behavioral Signs </vt:lpstr>
      <vt:lpstr>Signs and Symptoms of Exploitation</vt:lpstr>
      <vt:lpstr>More signs of exploitation...  </vt:lpstr>
      <vt:lpstr>Factors That Make it Hard to Recognize Abuse, Neglect and Exploitation</vt:lpstr>
      <vt:lpstr>Conditions that can Sometimes Look Like Abuse or Neglect</vt:lpstr>
      <vt:lpstr>Mandatory Reporting Requirements </vt:lpstr>
      <vt:lpstr>A word about  “Mandatory” Reporters…</vt:lpstr>
      <vt:lpstr>How to Report Abuse, Neglect, or Exploitation</vt:lpstr>
      <vt:lpstr>Information That May be Requested  by Florida Abuse Hotline Operators</vt:lpstr>
      <vt:lpstr>What Happens After the Abuse Hotline is Contacted</vt:lpstr>
      <vt:lpstr>What happens if the hotline does not accept the call?</vt:lpstr>
      <vt:lpstr>When NOT to call the Hotline first…</vt:lpstr>
      <vt:lpstr>Barriers to Reporting </vt:lpstr>
      <vt:lpstr>More barriers...</vt:lpstr>
      <vt:lpstr>PowerPoint Presentation</vt:lpstr>
      <vt:lpstr>Your response to a victim should always communicate…</vt:lpstr>
      <vt:lpstr>Navigating the System</vt:lpstr>
      <vt:lpstr>Prevention Methods</vt:lpstr>
      <vt:lpstr>Primary Prevention Efforts</vt:lpstr>
      <vt:lpstr>Training and Education</vt:lpstr>
      <vt:lpstr>Additional Tips for Caregivers to Help Prevent Sexual Abuse</vt:lpstr>
      <vt:lpstr>More primary prevention tips…</vt:lpstr>
      <vt:lpstr> Secondary Prevention Efforts </vt:lpstr>
      <vt:lpstr>More secondary prevention tips…</vt:lpstr>
      <vt:lpstr>The Zero Tolerance Initiative</vt:lpstr>
      <vt:lpstr>PowerPoint Presentation</vt:lpstr>
      <vt:lpstr>For more information...</vt:lpstr>
      <vt:lpstr>PowerPoint Presentation</vt:lpstr>
      <vt:lpstr>In conclusion...</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Teresa Davenport</dc:creator>
  <cp:lastModifiedBy>Tom Rice</cp:lastModifiedBy>
  <cp:revision>162</cp:revision>
  <cp:lastPrinted>2007-09-05T16:29:16Z</cp:lastPrinted>
  <dcterms:created xsi:type="dcterms:W3CDTF">2006-01-30T15:05:12Z</dcterms:created>
  <dcterms:modified xsi:type="dcterms:W3CDTF">2016-06-08T14:57:14Z</dcterms:modified>
</cp:coreProperties>
</file>